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61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7052" y="-12064"/>
            <a:ext cx="741807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9111" y="1385163"/>
            <a:ext cx="7605776" cy="139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5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095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7780" marR="5080">
              <a:lnSpc>
                <a:spcPct val="150000"/>
              </a:lnSpc>
              <a:spcBef>
                <a:spcPts val="100"/>
              </a:spcBef>
            </a:pPr>
            <a:r>
              <a:rPr dirty="0"/>
              <a:t>A </a:t>
            </a:r>
            <a:r>
              <a:rPr dirty="0" spc="-5"/>
              <a:t>serial optical frequency domain </a:t>
            </a:r>
            <a:r>
              <a:rPr dirty="0"/>
              <a:t>imaging </a:t>
            </a:r>
            <a:r>
              <a:rPr dirty="0" spc="-5"/>
              <a:t>study of early </a:t>
            </a:r>
            <a:r>
              <a:rPr dirty="0"/>
              <a:t>and </a:t>
            </a:r>
            <a:r>
              <a:rPr dirty="0" spc="-15"/>
              <a:t>late </a:t>
            </a:r>
            <a:r>
              <a:rPr dirty="0" spc="-5"/>
              <a:t>vascular  responses of </a:t>
            </a:r>
            <a:r>
              <a:rPr dirty="0" spc="-10"/>
              <a:t>sirolimus-eluting </a:t>
            </a:r>
            <a:r>
              <a:rPr dirty="0" spc="-15"/>
              <a:t>stent </a:t>
            </a:r>
            <a:r>
              <a:rPr dirty="0" spc="-5"/>
              <a:t>with bioresorbable polymer </a:t>
            </a:r>
            <a:r>
              <a:rPr dirty="0" spc="-20"/>
              <a:t>for  </a:t>
            </a:r>
            <a:r>
              <a:rPr dirty="0" spc="-10"/>
              <a:t>treatment </a:t>
            </a:r>
            <a:r>
              <a:rPr dirty="0" spc="-5"/>
              <a:t>of STEMI </a:t>
            </a:r>
            <a:r>
              <a:rPr dirty="0"/>
              <a:t>and </a:t>
            </a:r>
            <a:r>
              <a:rPr dirty="0" spc="-10"/>
              <a:t>stable </a:t>
            </a:r>
            <a:r>
              <a:rPr dirty="0"/>
              <a:t>angina </a:t>
            </a:r>
            <a:r>
              <a:rPr dirty="0" spc="-10"/>
              <a:t>pectoris</a:t>
            </a:r>
            <a:r>
              <a:rPr dirty="0" spc="35"/>
              <a:t> </a:t>
            </a:r>
            <a:r>
              <a:rPr dirty="0" spc="-10"/>
              <a:t>patients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59939" y="2926791"/>
            <a:ext cx="50304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Final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results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000" spc="-7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 b="1" i="1">
                <a:solidFill>
                  <a:srgbClr val="FFFFFF"/>
                </a:solidFill>
                <a:latin typeface="Calibri"/>
                <a:cs typeface="Calibri"/>
              </a:rPr>
              <a:t>MECHANISM-ULTIMASTER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990" y="3571494"/>
            <a:ext cx="8186420" cy="696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95"/>
              </a:spcBef>
            </a:pPr>
            <a:r>
              <a:rPr dirty="0" sz="1600" spc="-25" b="0">
                <a:solidFill>
                  <a:srgbClr val="FFFFFF"/>
                </a:solidFill>
                <a:latin typeface="Calibri Light"/>
                <a:cs typeface="Calibri Light"/>
              </a:rPr>
              <a:t>Yoshihiro </a:t>
            </a:r>
            <a:r>
              <a:rPr dirty="0" sz="1600" spc="-15" b="0">
                <a:solidFill>
                  <a:srgbClr val="FFFFFF"/>
                </a:solidFill>
                <a:latin typeface="Calibri Light"/>
                <a:cs typeface="Calibri Light"/>
              </a:rPr>
              <a:t>Morino, </a:t>
            </a:r>
            <a:r>
              <a:rPr dirty="0" sz="1600" b="0">
                <a:solidFill>
                  <a:srgbClr val="FFFFFF"/>
                </a:solidFill>
                <a:latin typeface="Calibri Light"/>
                <a:cs typeface="Calibri Light"/>
              </a:rPr>
              <a:t>MD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, </a:t>
            </a:r>
            <a:r>
              <a:rPr dirty="0" sz="1400" spc="-20" b="0">
                <a:solidFill>
                  <a:srgbClr val="FFFFFF"/>
                </a:solidFill>
                <a:latin typeface="Calibri Light"/>
                <a:cs typeface="Calibri Light"/>
              </a:rPr>
              <a:t>Tomonori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Itoh,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20" b="0">
                <a:solidFill>
                  <a:srgbClr val="FFFFFF"/>
                </a:solidFill>
                <a:latin typeface="Calibri Light"/>
                <a:cs typeface="Calibri Light"/>
              </a:rPr>
              <a:t>Takumi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Kimura,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20" b="0">
                <a:solidFill>
                  <a:srgbClr val="FFFFFF"/>
                </a:solidFill>
                <a:latin typeface="Calibri Light"/>
                <a:cs typeface="Calibri Light"/>
              </a:rPr>
              <a:t>Yoshiro </a:t>
            </a:r>
            <a:r>
              <a:rPr dirty="0" sz="1400" spc="-15" b="0">
                <a:solidFill>
                  <a:srgbClr val="FFFFFF"/>
                </a:solidFill>
                <a:latin typeface="Calibri Light"/>
                <a:cs typeface="Calibri Light"/>
              </a:rPr>
              <a:t>Tukiyama,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20" b="0">
                <a:solidFill>
                  <a:srgbClr val="FFFFFF"/>
                </a:solidFill>
                <a:latin typeface="Calibri Light"/>
                <a:cs typeface="Calibri Light"/>
              </a:rPr>
              <a:t>Tatsuo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Kikuchi,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 Munenori </a:t>
            </a:r>
            <a:r>
              <a:rPr dirty="0" sz="1400" spc="-10" b="0">
                <a:solidFill>
                  <a:srgbClr val="FFFFFF"/>
                </a:solidFill>
                <a:latin typeface="Calibri Light"/>
                <a:cs typeface="Calibri Light"/>
              </a:rPr>
              <a:t>Okubo,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20" b="0">
                <a:solidFill>
                  <a:srgbClr val="FFFFFF"/>
                </a:solidFill>
                <a:latin typeface="Calibri Light"/>
                <a:cs typeface="Calibri Light"/>
              </a:rPr>
              <a:t>Takatoshi </a:t>
            </a:r>
            <a:r>
              <a:rPr dirty="0" sz="1400" spc="-10" b="0">
                <a:solidFill>
                  <a:srgbClr val="FFFFFF"/>
                </a:solidFill>
                <a:latin typeface="Calibri Light"/>
                <a:cs typeface="Calibri Light"/>
              </a:rPr>
              <a:t>Hayashi,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25" b="0">
                <a:solidFill>
                  <a:srgbClr val="FFFFFF"/>
                </a:solidFill>
                <a:latin typeface="Calibri Light"/>
                <a:cs typeface="Calibri Light"/>
              </a:rPr>
              <a:t>Takayuki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Okamura,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Shoichi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Kuramitsu,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20" b="0">
                <a:solidFill>
                  <a:srgbClr val="FFFFFF"/>
                </a:solidFill>
                <a:latin typeface="Calibri Light"/>
                <a:cs typeface="Calibri Light"/>
              </a:rPr>
              <a:t>Takashi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Morita,</a:t>
            </a:r>
            <a:r>
              <a:rPr dirty="0" sz="1400" spc="-160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 </a:t>
            </a:r>
            <a:r>
              <a:rPr dirty="0" sz="1400" spc="-25" b="0">
                <a:solidFill>
                  <a:srgbClr val="FFFFFF"/>
                </a:solidFill>
                <a:latin typeface="Calibri Light"/>
                <a:cs typeface="Calibri Light"/>
              </a:rPr>
              <a:t>Toshiro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Shinke,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MD;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Hiromasa </a:t>
            </a:r>
            <a:r>
              <a:rPr dirty="0" sz="1400" spc="-15" b="0">
                <a:solidFill>
                  <a:srgbClr val="FFFFFF"/>
                </a:solidFill>
                <a:latin typeface="Calibri Light"/>
                <a:cs typeface="Calibri Light"/>
              </a:rPr>
              <a:t>Otake, </a:t>
            </a:r>
            <a:r>
              <a:rPr dirty="0" sz="1400" spc="-10" b="0">
                <a:solidFill>
                  <a:srgbClr val="FFFFFF"/>
                </a:solidFill>
                <a:latin typeface="Calibri Light"/>
                <a:cs typeface="Calibri Light"/>
              </a:rPr>
              <a:t>MD,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On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the </a:t>
            </a:r>
            <a:r>
              <a:rPr dirty="0" sz="1400" b="0">
                <a:solidFill>
                  <a:srgbClr val="FFFFFF"/>
                </a:solidFill>
                <a:latin typeface="Calibri Light"/>
                <a:cs typeface="Calibri Light"/>
              </a:rPr>
              <a:t>behalf </a:t>
            </a:r>
            <a:r>
              <a:rPr dirty="0" sz="1400" spc="-5" b="0">
                <a:solidFill>
                  <a:srgbClr val="FFFFFF"/>
                </a:solidFill>
                <a:latin typeface="Calibri Light"/>
                <a:cs typeface="Calibri Light"/>
              </a:rPr>
              <a:t>of MECHANISM </a:t>
            </a:r>
            <a:r>
              <a:rPr dirty="0" sz="1400" spc="-15" b="0">
                <a:solidFill>
                  <a:srgbClr val="FFFFFF"/>
                </a:solidFill>
                <a:latin typeface="Calibri Light"/>
                <a:cs typeface="Calibri Light"/>
              </a:rPr>
              <a:t>ULTIMASTER</a:t>
            </a:r>
            <a:r>
              <a:rPr dirty="0" sz="1400" spc="-170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1400" spc="-15" b="0">
                <a:solidFill>
                  <a:srgbClr val="FFFFFF"/>
                </a:solidFill>
                <a:latin typeface="Calibri Light"/>
                <a:cs typeface="Calibri Light"/>
              </a:rPr>
              <a:t>Investigators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886" y="937640"/>
            <a:ext cx="8378190" cy="3867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90500" marR="6350" indent="-1778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91135" algn="l"/>
              </a:tabLst>
            </a:pPr>
            <a:r>
              <a:rPr dirty="0" sz="1800" spc="-5" i="1">
                <a:latin typeface="Calibri"/>
                <a:cs typeface="Calibri"/>
              </a:rPr>
              <a:t>Although </a:t>
            </a:r>
            <a:r>
              <a:rPr dirty="0" sz="1800" i="1">
                <a:latin typeface="Calibri"/>
                <a:cs typeface="Calibri"/>
              </a:rPr>
              <a:t>the </a:t>
            </a:r>
            <a:r>
              <a:rPr dirty="0" sz="1800" spc="-5" i="1">
                <a:latin typeface="Calibri"/>
                <a:cs typeface="Calibri"/>
              </a:rPr>
              <a:t>strut-coverage in </a:t>
            </a:r>
            <a:r>
              <a:rPr dirty="0" sz="1800" i="1">
                <a:latin typeface="Calibri"/>
                <a:cs typeface="Calibri"/>
              </a:rPr>
              <a:t>the </a:t>
            </a:r>
            <a:r>
              <a:rPr dirty="0" sz="1800" spc="-5" i="1">
                <a:latin typeface="Calibri"/>
                <a:cs typeface="Calibri"/>
              </a:rPr>
              <a:t>early-phase </a:t>
            </a:r>
            <a:r>
              <a:rPr dirty="0" sz="1800" spc="-10" i="1">
                <a:latin typeface="Calibri"/>
                <a:cs typeface="Calibri"/>
              </a:rPr>
              <a:t>after </a:t>
            </a:r>
            <a:r>
              <a:rPr dirty="0" sz="1800" spc="-5" i="1">
                <a:latin typeface="Calibri"/>
                <a:cs typeface="Calibri"/>
              </a:rPr>
              <a:t>BP-SES </a:t>
            </a:r>
            <a:r>
              <a:rPr dirty="0" sz="1800" spc="-10" i="1">
                <a:latin typeface="Calibri"/>
                <a:cs typeface="Calibri"/>
              </a:rPr>
              <a:t>implantation </a:t>
            </a:r>
            <a:r>
              <a:rPr dirty="0" sz="1800" i="1">
                <a:latin typeface="Calibri"/>
                <a:cs typeface="Calibri"/>
              </a:rPr>
              <a:t>were </a:t>
            </a:r>
            <a:r>
              <a:rPr dirty="0" sz="1800" spc="-10" i="1">
                <a:latin typeface="Calibri"/>
                <a:cs typeface="Calibri"/>
              </a:rPr>
              <a:t>slightly  </a:t>
            </a:r>
            <a:r>
              <a:rPr dirty="0" sz="1800" spc="-5" i="1">
                <a:latin typeface="Calibri"/>
                <a:cs typeface="Calibri"/>
              </a:rPr>
              <a:t>delayed in STEMI patients compared </a:t>
            </a:r>
            <a:r>
              <a:rPr dirty="0" sz="1800" spc="-15" i="1">
                <a:latin typeface="Calibri"/>
                <a:cs typeface="Calibri"/>
              </a:rPr>
              <a:t>to </a:t>
            </a:r>
            <a:r>
              <a:rPr dirty="0" sz="1800" spc="-10" i="1">
                <a:latin typeface="Calibri"/>
                <a:cs typeface="Calibri"/>
              </a:rPr>
              <a:t>stable-CAD </a:t>
            </a:r>
            <a:r>
              <a:rPr dirty="0" sz="1800" spc="-5" i="1">
                <a:latin typeface="Calibri"/>
                <a:cs typeface="Calibri"/>
              </a:rPr>
              <a:t>patients, </a:t>
            </a:r>
            <a:r>
              <a:rPr dirty="0" sz="1800" i="1">
                <a:latin typeface="Calibri"/>
                <a:cs typeface="Calibri"/>
              </a:rPr>
              <a:t>those </a:t>
            </a:r>
            <a:r>
              <a:rPr dirty="0" sz="1800" spc="-5" i="1">
                <a:latin typeface="Calibri"/>
                <a:cs typeface="Calibri"/>
              </a:rPr>
              <a:t>differences  diminished over time, </a:t>
            </a:r>
            <a:r>
              <a:rPr dirty="0" sz="1800" spc="-10" i="1">
                <a:latin typeface="Calibri"/>
                <a:cs typeface="Calibri"/>
              </a:rPr>
              <a:t>almost disappearing by </a:t>
            </a:r>
            <a:r>
              <a:rPr dirty="0" sz="1800" spc="-5" i="1">
                <a:latin typeface="Calibri"/>
                <a:cs typeface="Calibri"/>
              </a:rPr>
              <a:t>12</a:t>
            </a:r>
            <a:r>
              <a:rPr dirty="0" sz="1800" spc="12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months.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buFont typeface="Arial"/>
              <a:buChar char="•"/>
              <a:tabLst>
                <a:tab pos="191135" algn="l"/>
              </a:tabLst>
            </a:pPr>
            <a:r>
              <a:rPr dirty="0" sz="1800" spc="-5" i="1">
                <a:latin typeface="Calibri"/>
                <a:cs typeface="Calibri"/>
              </a:rPr>
              <a:t>The average neointimal thickness </a:t>
            </a:r>
            <a:r>
              <a:rPr dirty="0" sz="1800" i="1">
                <a:latin typeface="Calibri"/>
                <a:cs typeface="Calibri"/>
              </a:rPr>
              <a:t>of the </a:t>
            </a:r>
            <a:r>
              <a:rPr dirty="0" sz="1800" spc="-5" i="1">
                <a:latin typeface="Calibri"/>
                <a:cs typeface="Calibri"/>
              </a:rPr>
              <a:t>two </a:t>
            </a:r>
            <a:r>
              <a:rPr dirty="0" sz="1800" spc="-10" i="1">
                <a:latin typeface="Calibri"/>
                <a:cs typeface="Calibri"/>
              </a:rPr>
              <a:t>cohorts </a:t>
            </a:r>
            <a:r>
              <a:rPr dirty="0" sz="1800" i="1">
                <a:latin typeface="Calibri"/>
                <a:cs typeface="Calibri"/>
              </a:rPr>
              <a:t>were </a:t>
            </a:r>
            <a:r>
              <a:rPr dirty="0" sz="1800" spc="-10" i="1">
                <a:latin typeface="Calibri"/>
                <a:cs typeface="Calibri"/>
              </a:rPr>
              <a:t>comparable </a:t>
            </a:r>
            <a:r>
              <a:rPr dirty="0" sz="1800" spc="-5" i="1">
                <a:latin typeface="Calibri"/>
                <a:cs typeface="Calibri"/>
              </a:rPr>
              <a:t>at 12</a:t>
            </a:r>
            <a:r>
              <a:rPr dirty="0" sz="1800" spc="15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months.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algn="just" marL="190500" marR="5715" indent="-177800">
              <a:lnSpc>
                <a:spcPct val="100000"/>
              </a:lnSpc>
              <a:buFont typeface="Arial"/>
              <a:buChar char="•"/>
              <a:tabLst>
                <a:tab pos="191135" algn="l"/>
              </a:tabLst>
            </a:pPr>
            <a:r>
              <a:rPr dirty="0" sz="1800" spc="-10" i="1">
                <a:latin typeface="Calibri"/>
                <a:cs typeface="Calibri"/>
              </a:rPr>
              <a:t>Elevated </a:t>
            </a:r>
            <a:r>
              <a:rPr dirty="0" sz="1800" spc="-5" i="1">
                <a:latin typeface="Calibri"/>
                <a:cs typeface="Calibri"/>
              </a:rPr>
              <a:t>PLIA </a:t>
            </a:r>
            <a:r>
              <a:rPr dirty="0" sz="1800" spc="-10" i="1">
                <a:latin typeface="Calibri"/>
                <a:cs typeface="Calibri"/>
              </a:rPr>
              <a:t>scores, </a:t>
            </a:r>
            <a:r>
              <a:rPr dirty="0" sz="1800" spc="-5" i="1">
                <a:latin typeface="Calibri"/>
                <a:cs typeface="Calibri"/>
              </a:rPr>
              <a:t>considered </a:t>
            </a:r>
            <a:r>
              <a:rPr dirty="0" sz="1800" i="1">
                <a:latin typeface="Calibri"/>
                <a:cs typeface="Calibri"/>
              </a:rPr>
              <a:t>a </a:t>
            </a:r>
            <a:r>
              <a:rPr dirty="0" sz="1800" spc="-10" i="1">
                <a:latin typeface="Calibri"/>
                <a:cs typeface="Calibri"/>
              </a:rPr>
              <a:t>sign </a:t>
            </a:r>
            <a:r>
              <a:rPr dirty="0" sz="1800" spc="-5" i="1">
                <a:latin typeface="Calibri"/>
                <a:cs typeface="Calibri"/>
              </a:rPr>
              <a:t>of immature neointima or </a:t>
            </a:r>
            <a:r>
              <a:rPr dirty="0" sz="1800" spc="-10" i="1">
                <a:latin typeface="Calibri"/>
                <a:cs typeface="Calibri"/>
              </a:rPr>
              <a:t>peri-strut  </a:t>
            </a:r>
            <a:r>
              <a:rPr dirty="0" sz="1800" spc="-5" i="1">
                <a:latin typeface="Calibri"/>
                <a:cs typeface="Calibri"/>
              </a:rPr>
              <a:t>inflammation, </a:t>
            </a:r>
            <a:r>
              <a:rPr dirty="0" sz="1800" i="1">
                <a:latin typeface="Calibri"/>
                <a:cs typeface="Calibri"/>
              </a:rPr>
              <a:t>were </a:t>
            </a:r>
            <a:r>
              <a:rPr dirty="0" sz="1800" spc="-5" i="1">
                <a:latin typeface="Calibri"/>
                <a:cs typeface="Calibri"/>
              </a:rPr>
              <a:t>observed </a:t>
            </a:r>
            <a:r>
              <a:rPr dirty="0" sz="1800" i="1">
                <a:latin typeface="Calibri"/>
                <a:cs typeface="Calibri"/>
              </a:rPr>
              <a:t>in the </a:t>
            </a:r>
            <a:r>
              <a:rPr dirty="0" sz="1800" spc="-5" i="1">
                <a:latin typeface="Calibri"/>
                <a:cs typeface="Calibri"/>
              </a:rPr>
              <a:t>early phases but significantly improved in both  </a:t>
            </a:r>
            <a:r>
              <a:rPr dirty="0" sz="1800" spc="-10" i="1">
                <a:latin typeface="Calibri"/>
                <a:cs typeface="Calibri"/>
              </a:rPr>
              <a:t>cohorts </a:t>
            </a:r>
            <a:r>
              <a:rPr dirty="0" sz="1800" spc="-5" i="1">
                <a:latin typeface="Calibri"/>
                <a:cs typeface="Calibri"/>
              </a:rPr>
              <a:t>within 12</a:t>
            </a:r>
            <a:r>
              <a:rPr dirty="0" sz="1800" spc="4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months.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algn="just" marL="190500" marR="5080" indent="-177800">
              <a:lnSpc>
                <a:spcPct val="100000"/>
              </a:lnSpc>
              <a:buFont typeface="Arial"/>
              <a:buChar char="•"/>
              <a:tabLst>
                <a:tab pos="191135" algn="l"/>
              </a:tabLst>
            </a:pPr>
            <a:r>
              <a:rPr dirty="0" sz="1800" b="1" i="1">
                <a:latin typeface="Calibri"/>
                <a:cs typeface="Calibri"/>
              </a:rPr>
              <a:t>In </a:t>
            </a:r>
            <a:r>
              <a:rPr dirty="0" sz="1800" spc="-5" b="1" i="1">
                <a:latin typeface="Calibri"/>
                <a:cs typeface="Calibri"/>
              </a:rPr>
              <a:t>conclusion, </a:t>
            </a:r>
            <a:r>
              <a:rPr dirty="0" sz="1800" spc="-10" b="1" i="1">
                <a:latin typeface="Calibri"/>
                <a:cs typeface="Calibri"/>
              </a:rPr>
              <a:t>owing </a:t>
            </a:r>
            <a:r>
              <a:rPr dirty="0" sz="1800" spc="-15" b="1" i="1">
                <a:latin typeface="Calibri"/>
                <a:cs typeface="Calibri"/>
              </a:rPr>
              <a:t>to </a:t>
            </a:r>
            <a:r>
              <a:rPr dirty="0" sz="1800" b="1" i="1">
                <a:latin typeface="Calibri"/>
                <a:cs typeface="Calibri"/>
              </a:rPr>
              <a:t>the </a:t>
            </a:r>
            <a:r>
              <a:rPr dirty="0" sz="1800" spc="-5" b="1" i="1">
                <a:latin typeface="Calibri"/>
                <a:cs typeface="Calibri"/>
              </a:rPr>
              <a:t>combination of </a:t>
            </a:r>
            <a:r>
              <a:rPr dirty="0" sz="1800" b="1" i="1">
                <a:latin typeface="Calibri"/>
                <a:cs typeface="Calibri"/>
              </a:rPr>
              <a:t>these </a:t>
            </a:r>
            <a:r>
              <a:rPr dirty="0" sz="1800" spc="-5" b="1" i="1">
                <a:latin typeface="Calibri"/>
                <a:cs typeface="Calibri"/>
              </a:rPr>
              <a:t>multifactorial improvements,  </a:t>
            </a:r>
            <a:r>
              <a:rPr dirty="0" sz="1800" spc="-5" b="1" i="1">
                <a:latin typeface="Calibri"/>
                <a:cs typeface="Calibri"/>
              </a:rPr>
              <a:t>qualitatively </a:t>
            </a:r>
            <a:r>
              <a:rPr dirty="0" sz="1800" b="1" i="1">
                <a:latin typeface="Calibri"/>
                <a:cs typeface="Calibri"/>
              </a:rPr>
              <a:t>and </a:t>
            </a:r>
            <a:r>
              <a:rPr dirty="0" sz="1800" spc="-5" b="1" i="1">
                <a:latin typeface="Calibri"/>
                <a:cs typeface="Calibri"/>
              </a:rPr>
              <a:t>quantitatively </a:t>
            </a:r>
            <a:r>
              <a:rPr dirty="0" sz="1800" spc="-10" b="1" i="1">
                <a:latin typeface="Calibri"/>
                <a:cs typeface="Calibri"/>
              </a:rPr>
              <a:t>consistent </a:t>
            </a:r>
            <a:r>
              <a:rPr dirty="0" sz="1800" spc="-5" b="1" i="1">
                <a:latin typeface="Calibri"/>
                <a:cs typeface="Calibri"/>
              </a:rPr>
              <a:t>neointimal </a:t>
            </a:r>
            <a:r>
              <a:rPr dirty="0" sz="1800" spc="-15" b="1" i="1">
                <a:latin typeface="Calibri"/>
                <a:cs typeface="Calibri"/>
              </a:rPr>
              <a:t>stent </a:t>
            </a:r>
            <a:r>
              <a:rPr dirty="0" sz="1800" spc="-5" b="1" i="1">
                <a:latin typeface="Calibri"/>
                <a:cs typeface="Calibri"/>
              </a:rPr>
              <a:t>coverage was achieved </a:t>
            </a:r>
            <a:r>
              <a:rPr dirty="0" sz="1800" spc="-15" b="1" i="1">
                <a:latin typeface="Calibri"/>
                <a:cs typeface="Calibri"/>
              </a:rPr>
              <a:t>by  </a:t>
            </a:r>
            <a:r>
              <a:rPr dirty="0" sz="1800" b="1" i="1">
                <a:latin typeface="Calibri"/>
                <a:cs typeface="Calibri"/>
              </a:rPr>
              <a:t>the </a:t>
            </a:r>
            <a:r>
              <a:rPr dirty="0" sz="1800" spc="-5" b="1" i="1">
                <a:latin typeface="Calibri"/>
                <a:cs typeface="Calibri"/>
              </a:rPr>
              <a:t>12-month timepoint </a:t>
            </a:r>
            <a:r>
              <a:rPr dirty="0" sz="1800" b="1" i="1">
                <a:latin typeface="Calibri"/>
                <a:cs typeface="Calibri"/>
              </a:rPr>
              <a:t>in both </a:t>
            </a:r>
            <a:r>
              <a:rPr dirty="0" sz="1800" spc="-5" b="1" i="1">
                <a:latin typeface="Calibri"/>
                <a:cs typeface="Calibri"/>
              </a:rPr>
              <a:t>pathogenetic groups following BP-SES implantation,  suggesting long-term </a:t>
            </a:r>
            <a:r>
              <a:rPr dirty="0" sz="1800" b="1" i="1">
                <a:latin typeface="Calibri"/>
                <a:cs typeface="Calibri"/>
              </a:rPr>
              <a:t>lesion </a:t>
            </a:r>
            <a:r>
              <a:rPr dirty="0" sz="1800" spc="-10" b="1" i="1">
                <a:latin typeface="Calibri"/>
                <a:cs typeface="Calibri"/>
              </a:rPr>
              <a:t>stability </a:t>
            </a:r>
            <a:r>
              <a:rPr dirty="0" sz="1800" spc="-5" b="1" i="1">
                <a:latin typeface="Calibri"/>
                <a:cs typeface="Calibri"/>
              </a:rPr>
              <a:t>of </a:t>
            </a:r>
            <a:r>
              <a:rPr dirty="0" sz="1800" b="1" i="1">
                <a:latin typeface="Calibri"/>
                <a:cs typeface="Calibri"/>
              </a:rPr>
              <a:t>this </a:t>
            </a:r>
            <a:r>
              <a:rPr dirty="0" sz="1800" spc="-5" b="1" i="1">
                <a:latin typeface="Calibri"/>
                <a:cs typeface="Calibri"/>
              </a:rPr>
              <a:t>bioresorbable polymer</a:t>
            </a:r>
            <a:r>
              <a:rPr dirty="0" sz="1800" spc="95" b="1" i="1">
                <a:latin typeface="Calibri"/>
                <a:cs typeface="Calibri"/>
              </a:rPr>
              <a:t> </a:t>
            </a:r>
            <a:r>
              <a:rPr dirty="0" sz="1800" spc="-15" b="1" i="1">
                <a:latin typeface="Calibri"/>
                <a:cs typeface="Calibri"/>
              </a:rPr>
              <a:t>technology.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5580" y="0"/>
            <a:ext cx="5560060" cy="72072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306320">
              <a:lnSpc>
                <a:spcPts val="2735"/>
              </a:lnSpc>
              <a:spcBef>
                <a:spcPts val="100"/>
              </a:spcBef>
            </a:pPr>
            <a:r>
              <a:rPr dirty="0" sz="2400" spc="-5" i="0">
                <a:latin typeface="Calibri"/>
                <a:cs typeface="Calibri"/>
              </a:rPr>
              <a:t>MECHANISM</a:t>
            </a:r>
            <a:r>
              <a:rPr dirty="0" sz="2400" spc="-85" i="0">
                <a:latin typeface="Calibri"/>
                <a:cs typeface="Calibri"/>
              </a:rPr>
              <a:t> </a:t>
            </a:r>
            <a:r>
              <a:rPr dirty="0" sz="2400" spc="-25" i="0">
                <a:latin typeface="Calibri"/>
                <a:cs typeface="Calibri"/>
              </a:rPr>
              <a:t>ULTIMASTER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35"/>
              </a:lnSpc>
            </a:pPr>
            <a:r>
              <a:rPr dirty="0" sz="2400" spc="-5" b="1">
                <a:latin typeface="Calibri"/>
                <a:cs typeface="Calibri"/>
              </a:rPr>
              <a:t>Summary of </a:t>
            </a:r>
            <a:r>
              <a:rPr dirty="0" sz="2400" spc="-10" b="1">
                <a:latin typeface="Calibri"/>
                <a:cs typeface="Calibri"/>
              </a:rPr>
              <a:t>Novel </a:t>
            </a:r>
            <a:r>
              <a:rPr dirty="0" sz="2400" spc="-5" b="1">
                <a:latin typeface="Calibri"/>
                <a:cs typeface="Calibri"/>
              </a:rPr>
              <a:t>Findings </a:t>
            </a:r>
            <a:r>
              <a:rPr dirty="0" sz="2400" b="1">
                <a:latin typeface="Calibri"/>
                <a:cs typeface="Calibri"/>
              </a:rPr>
              <a:t>and</a:t>
            </a:r>
            <a:r>
              <a:rPr dirty="0" sz="2400" spc="-7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Conclusions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0034" y="51053"/>
            <a:ext cx="3636010" cy="6565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892175">
              <a:lnSpc>
                <a:spcPts val="2240"/>
              </a:lnSpc>
              <a:spcBef>
                <a:spcPts val="105"/>
              </a:spcBef>
            </a:pPr>
            <a:r>
              <a:rPr dirty="0" sz="2000" spc="-10" i="0">
                <a:latin typeface="Calibri"/>
                <a:cs typeface="Calibri"/>
              </a:rPr>
              <a:t>MECHANISM-ULTIMASTER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720"/>
              </a:lnSpc>
            </a:pPr>
            <a:r>
              <a:rPr dirty="0" sz="2400" spc="-15" b="1">
                <a:latin typeface="Calibri"/>
                <a:cs typeface="Calibri"/>
              </a:rPr>
              <a:t>Potential </a:t>
            </a:r>
            <a:r>
              <a:rPr dirty="0" sz="2400" spc="-10" b="1">
                <a:latin typeface="Calibri"/>
                <a:cs typeface="Calibri"/>
              </a:rPr>
              <a:t>conflicts </a:t>
            </a:r>
            <a:r>
              <a:rPr dirty="0" sz="2400" spc="-5" b="1">
                <a:latin typeface="Calibri"/>
                <a:cs typeface="Calibri"/>
              </a:rPr>
              <a:t>of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interest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247901"/>
            <a:ext cx="7515225" cy="2084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latin typeface="Calibri"/>
                <a:cs typeface="Calibri"/>
              </a:rPr>
              <a:t>Speaker's </a:t>
            </a:r>
            <a:r>
              <a:rPr dirty="0" sz="2000">
                <a:latin typeface="Calibri"/>
                <a:cs typeface="Calibri"/>
              </a:rPr>
              <a:t>name : </a:t>
            </a:r>
            <a:r>
              <a:rPr dirty="0" sz="2000" spc="-25">
                <a:latin typeface="Calibri"/>
                <a:cs typeface="Calibri"/>
              </a:rPr>
              <a:t>Yoshihiro </a:t>
            </a:r>
            <a:r>
              <a:rPr dirty="0" sz="2000">
                <a:latin typeface="Calibri"/>
                <a:cs typeface="Calibri"/>
              </a:rPr>
              <a:t>Morino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0"/>
              </a:spcBef>
            </a:pPr>
            <a:r>
              <a:rPr dirty="0" sz="2000">
                <a:latin typeface="MS PGothic"/>
                <a:cs typeface="MS PGothic"/>
              </a:rPr>
              <a:t>☑ </a:t>
            </a:r>
            <a:r>
              <a:rPr dirty="0" sz="2000">
                <a:latin typeface="Calibri"/>
                <a:cs typeface="Calibri"/>
              </a:rPr>
              <a:t>I </a:t>
            </a:r>
            <a:r>
              <a:rPr dirty="0" sz="2000" spc="-20">
                <a:latin typeface="Calibri"/>
                <a:cs typeface="Calibri"/>
              </a:rPr>
              <a:t>have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following </a:t>
            </a:r>
            <a:r>
              <a:rPr dirty="0" sz="2000" spc="-5">
                <a:latin typeface="Calibri"/>
                <a:cs typeface="Calibri"/>
              </a:rPr>
              <a:t>potential conflicts of </a:t>
            </a:r>
            <a:r>
              <a:rPr dirty="0" sz="2000" spc="-15">
                <a:latin typeface="Calibri"/>
                <a:cs typeface="Calibri"/>
              </a:rPr>
              <a:t>interest to</a:t>
            </a:r>
            <a:r>
              <a:rPr dirty="0" sz="2000" spc="-1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declare: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30100"/>
              </a:lnSpc>
              <a:spcBef>
                <a:spcPts val="1165"/>
              </a:spcBef>
            </a:pPr>
            <a:r>
              <a:rPr dirty="0" sz="2000" spc="-5">
                <a:latin typeface="Calibri"/>
                <a:cs typeface="Calibri"/>
              </a:rPr>
              <a:t>Participation </a:t>
            </a:r>
            <a:r>
              <a:rPr dirty="0" sz="2000">
                <a:latin typeface="Calibri"/>
                <a:cs typeface="Calibri"/>
              </a:rPr>
              <a:t>in a </a:t>
            </a:r>
            <a:r>
              <a:rPr dirty="0" sz="2000" spc="-10">
                <a:latin typeface="Calibri"/>
                <a:cs typeface="Calibri"/>
              </a:rPr>
              <a:t>company </a:t>
            </a:r>
            <a:r>
              <a:rPr dirty="0" sz="2000" spc="-5">
                <a:latin typeface="Calibri"/>
                <a:cs typeface="Calibri"/>
              </a:rPr>
              <a:t>sponsored </a:t>
            </a:r>
            <a:r>
              <a:rPr dirty="0" sz="2000" spc="-10">
                <a:latin typeface="Calibri"/>
                <a:cs typeface="Calibri"/>
              </a:rPr>
              <a:t>speaker's </a:t>
            </a:r>
            <a:r>
              <a:rPr dirty="0" sz="2000">
                <a:latin typeface="Calibri"/>
                <a:cs typeface="Calibri"/>
              </a:rPr>
              <a:t>bur: </a:t>
            </a:r>
            <a:r>
              <a:rPr dirty="0" sz="2000" spc="-35">
                <a:latin typeface="Calibri"/>
                <a:cs typeface="Calibri"/>
              </a:rPr>
              <a:t>Terumo </a:t>
            </a:r>
            <a:r>
              <a:rPr dirty="0" sz="2000" spc="-10">
                <a:latin typeface="Calibri"/>
                <a:cs typeface="Calibri"/>
              </a:rPr>
              <a:t>corporation  Receipt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grants </a:t>
            </a:r>
            <a:r>
              <a:rPr dirty="0" sz="2000">
                <a:latin typeface="Calibri"/>
                <a:cs typeface="Calibri"/>
              </a:rPr>
              <a:t>/ </a:t>
            </a:r>
            <a:r>
              <a:rPr dirty="0" sz="2000" spc="-10">
                <a:latin typeface="Calibri"/>
                <a:cs typeface="Calibri"/>
              </a:rPr>
              <a:t>research </a:t>
            </a:r>
            <a:r>
              <a:rPr dirty="0" sz="2000" spc="-5">
                <a:latin typeface="Calibri"/>
                <a:cs typeface="Calibri"/>
              </a:rPr>
              <a:t>supports: </a:t>
            </a:r>
            <a:r>
              <a:rPr dirty="0" sz="2000" spc="-35">
                <a:latin typeface="Calibri"/>
                <a:cs typeface="Calibri"/>
              </a:rPr>
              <a:t>Terumo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corporation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399" y="2163851"/>
            <a:ext cx="8568690" cy="16630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1630" marR="5080" indent="-286385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41630" algn="l"/>
                <a:tab pos="342265" algn="l"/>
              </a:tabLst>
            </a:pPr>
            <a:r>
              <a:rPr dirty="0" sz="1600" spc="-5">
                <a:latin typeface="Calibri"/>
                <a:cs typeface="Calibri"/>
              </a:rPr>
              <a:t>Although </a:t>
            </a:r>
            <a:r>
              <a:rPr dirty="0" sz="1600" spc="-10">
                <a:latin typeface="Calibri"/>
                <a:cs typeface="Calibri"/>
              </a:rPr>
              <a:t>bioresorbable </a:t>
            </a:r>
            <a:r>
              <a:rPr dirty="0" sz="1600" spc="-5">
                <a:latin typeface="Calibri"/>
                <a:cs typeface="Calibri"/>
              </a:rPr>
              <a:t>polymer technology </a:t>
            </a:r>
            <a:r>
              <a:rPr dirty="0" sz="1600" spc="-15">
                <a:latin typeface="Calibri"/>
                <a:cs typeface="Calibri"/>
              </a:rPr>
              <a:t>may </a:t>
            </a:r>
            <a:r>
              <a:rPr dirty="0" sz="1600" spc="-10" b="1">
                <a:latin typeface="Calibri"/>
                <a:cs typeface="Calibri"/>
              </a:rPr>
              <a:t>theoretically </a:t>
            </a:r>
            <a:r>
              <a:rPr dirty="0" sz="1600" spc="-5" b="1">
                <a:latin typeface="Calibri"/>
                <a:cs typeface="Calibri"/>
              </a:rPr>
              <a:t>promise </a:t>
            </a:r>
            <a:r>
              <a:rPr dirty="0" sz="1600" spc="-10" b="1">
                <a:latin typeface="Calibri"/>
                <a:cs typeface="Calibri"/>
              </a:rPr>
              <a:t>improved </a:t>
            </a:r>
            <a:r>
              <a:rPr dirty="0" sz="1600" spc="-5" b="1">
                <a:latin typeface="Calibri"/>
                <a:cs typeface="Calibri"/>
              </a:rPr>
              <a:t>healing </a:t>
            </a:r>
            <a:r>
              <a:rPr dirty="0" sz="1600" b="1">
                <a:latin typeface="Calibri"/>
                <a:cs typeface="Calibri"/>
              </a:rPr>
              <a:t>of  </a:t>
            </a:r>
            <a:r>
              <a:rPr dirty="0" sz="1600" spc="-15" b="1">
                <a:latin typeface="Calibri"/>
                <a:cs typeface="Calibri"/>
              </a:rPr>
              <a:t>treated </a:t>
            </a:r>
            <a:r>
              <a:rPr dirty="0" sz="1600" spc="-5" b="1">
                <a:latin typeface="Calibri"/>
                <a:cs typeface="Calibri"/>
              </a:rPr>
              <a:t>segments</a:t>
            </a:r>
            <a:r>
              <a:rPr dirty="0" sz="1600" spc="-5">
                <a:latin typeface="Calibri"/>
                <a:cs typeface="Calibri"/>
              </a:rPr>
              <a:t>, clinical trials </a:t>
            </a:r>
            <a:r>
              <a:rPr dirty="0" sz="1600" spc="-10">
                <a:latin typeface="Calibri"/>
                <a:cs typeface="Calibri"/>
              </a:rPr>
              <a:t>to characterize </a:t>
            </a:r>
            <a:r>
              <a:rPr dirty="0" sz="1600" spc="-5">
                <a:latin typeface="Calibri"/>
                <a:cs typeface="Calibri"/>
              </a:rPr>
              <a:t>their </a:t>
            </a:r>
            <a:r>
              <a:rPr dirty="0" sz="1600" spc="-15">
                <a:latin typeface="Calibri"/>
                <a:cs typeface="Calibri"/>
              </a:rPr>
              <a:t>effects </a:t>
            </a:r>
            <a:r>
              <a:rPr dirty="0" sz="1600" spc="-5">
                <a:latin typeface="Calibri"/>
                <a:cs typeface="Calibri"/>
              </a:rPr>
              <a:t>on the </a:t>
            </a:r>
            <a:r>
              <a:rPr dirty="0" sz="1600" spc="-10">
                <a:latin typeface="Calibri"/>
                <a:cs typeface="Calibri"/>
              </a:rPr>
              <a:t>vessel remain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limited.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time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course</a:t>
            </a:r>
            <a:r>
              <a:rPr dirty="0" sz="1600" spc="2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254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early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convalescent</a:t>
            </a:r>
            <a:r>
              <a:rPr dirty="0" sz="1600" spc="2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vascular</a:t>
            </a:r>
            <a:r>
              <a:rPr dirty="0" sz="1600" spc="2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healing</a:t>
            </a:r>
            <a:r>
              <a:rPr dirty="0" sz="1600" spc="2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has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not</a:t>
            </a:r>
            <a:r>
              <a:rPr dirty="0" sz="1600" spc="2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been</a:t>
            </a:r>
            <a:r>
              <a:rPr dirty="0" sz="1600" spc="254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fully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elucidated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ST-</a:t>
            </a:r>
            <a:endParaRPr sz="16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965"/>
              </a:spcBef>
            </a:pPr>
            <a:r>
              <a:rPr dirty="0" sz="1600" spc="-10">
                <a:latin typeface="Calibri"/>
                <a:cs typeface="Calibri"/>
              </a:rPr>
              <a:t>elevation </a:t>
            </a:r>
            <a:r>
              <a:rPr dirty="0" sz="1600" spc="-15">
                <a:latin typeface="Calibri"/>
                <a:cs typeface="Calibri"/>
              </a:rPr>
              <a:t>myocardial </a:t>
            </a:r>
            <a:r>
              <a:rPr dirty="0" sz="1600" spc="-10">
                <a:latin typeface="Calibri"/>
                <a:cs typeface="Calibri"/>
              </a:rPr>
              <a:t>infarction (STEMI) </a:t>
            </a:r>
            <a:r>
              <a:rPr dirty="0" sz="1600" spc="-5">
                <a:latin typeface="Calibri"/>
                <a:cs typeface="Calibri"/>
              </a:rPr>
              <a:t>or </a:t>
            </a:r>
            <a:r>
              <a:rPr dirty="0" sz="1600" spc="-10">
                <a:latin typeface="Calibri"/>
                <a:cs typeface="Calibri"/>
              </a:rPr>
              <a:t>stable coronary </a:t>
            </a:r>
            <a:r>
              <a:rPr dirty="0" sz="1600" spc="-5">
                <a:latin typeface="Calibri"/>
                <a:cs typeface="Calibri"/>
              </a:rPr>
              <a:t>artery </a:t>
            </a:r>
            <a:r>
              <a:rPr dirty="0" sz="1600" spc="-10">
                <a:latin typeface="Calibri"/>
                <a:cs typeface="Calibri"/>
              </a:rPr>
              <a:t>disease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(CAD).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0822" y="942111"/>
            <a:ext cx="5626735" cy="1123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99085" marR="5080" indent="-286385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299720" algn="l"/>
              </a:tabLst>
            </a:pP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0" b="1">
                <a:latin typeface="Calibri"/>
                <a:cs typeface="Calibri"/>
              </a:rPr>
              <a:t>Ultimaster</a:t>
            </a:r>
            <a:r>
              <a:rPr dirty="0" baseline="26455" sz="1575" spc="-15">
                <a:latin typeface="Calibri"/>
                <a:cs typeface="Calibri"/>
              </a:rPr>
              <a:t>® </a:t>
            </a:r>
            <a:r>
              <a:rPr dirty="0" sz="1600" spc="-15">
                <a:latin typeface="Calibri"/>
                <a:cs typeface="Calibri"/>
              </a:rPr>
              <a:t>stent </a:t>
            </a:r>
            <a:r>
              <a:rPr dirty="0" sz="1600">
                <a:latin typeface="Calibri"/>
                <a:cs typeface="Calibri"/>
              </a:rPr>
              <a:t>is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new </a:t>
            </a:r>
            <a:r>
              <a:rPr dirty="0" sz="1600" spc="-5" b="1">
                <a:latin typeface="Calibri"/>
                <a:cs typeface="Calibri"/>
              </a:rPr>
              <a:t>reduced-dose sirolimus</a:t>
            </a:r>
            <a:r>
              <a:rPr dirty="0" sz="1600" spc="-5">
                <a:latin typeface="Calibri"/>
                <a:cs typeface="Calibri"/>
              </a:rPr>
              <a:t>-eluting  </a:t>
            </a:r>
            <a:r>
              <a:rPr dirty="0" sz="1600" spc="-10">
                <a:latin typeface="Calibri"/>
                <a:cs typeface="Calibri"/>
              </a:rPr>
              <a:t>stent (SES) that uses </a:t>
            </a:r>
            <a:r>
              <a:rPr dirty="0" sz="1600" spc="-5">
                <a:latin typeface="Calibri"/>
                <a:cs typeface="Calibri"/>
              </a:rPr>
              <a:t>an </a:t>
            </a:r>
            <a:r>
              <a:rPr dirty="0" sz="1600" spc="-5" b="1">
                <a:latin typeface="Calibri"/>
                <a:cs typeface="Calibri"/>
              </a:rPr>
              <a:t>abluminal bioresorbable coating </a:t>
            </a:r>
            <a:r>
              <a:rPr dirty="0" sz="1600" spc="-5">
                <a:latin typeface="Calibri"/>
                <a:cs typeface="Calibri"/>
              </a:rPr>
              <a:t>on a  thin-strut </a:t>
            </a:r>
            <a:r>
              <a:rPr dirty="0" sz="1600" spc="-10">
                <a:latin typeface="Calibri"/>
                <a:cs typeface="Calibri"/>
              </a:rPr>
              <a:t>(bioresorbable </a:t>
            </a:r>
            <a:r>
              <a:rPr dirty="0" sz="1600" spc="-5">
                <a:latin typeface="Calibri"/>
                <a:cs typeface="Calibri"/>
              </a:rPr>
              <a:t>polymer; BP-</a:t>
            </a:r>
            <a:r>
              <a:rPr dirty="0" sz="1600" spc="7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SES).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52388" y="867160"/>
            <a:ext cx="2474486" cy="13258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47815" y="862583"/>
            <a:ext cx="2498090" cy="1335405"/>
          </a:xfrm>
          <a:custGeom>
            <a:avLst/>
            <a:gdLst/>
            <a:ahLst/>
            <a:cxnLst/>
            <a:rect l="l" t="t" r="r" b="b"/>
            <a:pathLst>
              <a:path w="2498090" h="1335405">
                <a:moveTo>
                  <a:pt x="0" y="1335024"/>
                </a:moveTo>
                <a:lnTo>
                  <a:pt x="2497836" y="1335024"/>
                </a:lnTo>
                <a:lnTo>
                  <a:pt x="2497836" y="0"/>
                </a:lnTo>
                <a:lnTo>
                  <a:pt x="0" y="0"/>
                </a:lnTo>
                <a:lnTo>
                  <a:pt x="0" y="1335024"/>
                </a:lnTo>
                <a:close/>
              </a:path>
            </a:pathLst>
          </a:custGeom>
          <a:ln w="9144">
            <a:solidFill>
              <a:srgbClr val="FF99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498460" y="1729232"/>
            <a:ext cx="111379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0642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66"/>
                </a:solidFill>
                <a:latin typeface="Calibri"/>
                <a:cs typeface="Calibri"/>
              </a:rPr>
              <a:t>C</a:t>
            </a:r>
            <a:r>
              <a:rPr dirty="0" sz="1200" b="1">
                <a:solidFill>
                  <a:srgbClr val="000066"/>
                </a:solidFill>
                <a:latin typeface="Calibri"/>
                <a:cs typeface="Calibri"/>
              </a:rPr>
              <a:t>o</a:t>
            </a:r>
            <a:r>
              <a:rPr dirty="0" sz="1200" spc="-20" b="1">
                <a:solidFill>
                  <a:srgbClr val="000066"/>
                </a:solidFill>
                <a:latin typeface="Calibri"/>
                <a:cs typeface="Calibri"/>
              </a:rPr>
              <a:t>a</a:t>
            </a:r>
            <a:r>
              <a:rPr dirty="0" sz="1200" b="1">
                <a:solidFill>
                  <a:srgbClr val="000066"/>
                </a:solidFill>
                <a:latin typeface="Calibri"/>
                <a:cs typeface="Calibri"/>
              </a:rPr>
              <a:t>t</a:t>
            </a:r>
            <a:r>
              <a:rPr dirty="0" sz="1200" spc="5" b="1">
                <a:solidFill>
                  <a:srgbClr val="000066"/>
                </a:solidFill>
                <a:latin typeface="Calibri"/>
                <a:cs typeface="Calibri"/>
              </a:rPr>
              <a:t>i</a:t>
            </a:r>
            <a:r>
              <a:rPr dirty="0" sz="1200" b="1">
                <a:solidFill>
                  <a:srgbClr val="000066"/>
                </a:solidFill>
                <a:latin typeface="Calibri"/>
                <a:cs typeface="Calibri"/>
              </a:rPr>
              <a:t>ng  </a:t>
            </a:r>
            <a:r>
              <a:rPr dirty="0" sz="1200" spc="-5" b="1">
                <a:solidFill>
                  <a:srgbClr val="000066"/>
                </a:solidFill>
                <a:latin typeface="Calibri"/>
                <a:cs typeface="Calibri"/>
              </a:rPr>
              <a:t>Thickness=15</a:t>
            </a:r>
            <a:r>
              <a:rPr dirty="0" sz="1200" spc="-50" b="1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dirty="0" sz="1200" spc="-5" b="1">
                <a:solidFill>
                  <a:srgbClr val="000066"/>
                </a:solidFill>
                <a:latin typeface="Calibri"/>
                <a:cs typeface="Calibri"/>
              </a:rPr>
              <a:t>µm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21677" y="1469897"/>
            <a:ext cx="4451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80µm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29956" y="1350263"/>
            <a:ext cx="1074420" cy="341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022335" y="844296"/>
            <a:ext cx="795528" cy="731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003285" y="825246"/>
            <a:ext cx="834390" cy="770255"/>
          </a:xfrm>
          <a:custGeom>
            <a:avLst/>
            <a:gdLst/>
            <a:ahLst/>
            <a:cxnLst/>
            <a:rect l="l" t="t" r="r" b="b"/>
            <a:pathLst>
              <a:path w="834390" h="770255">
                <a:moveTo>
                  <a:pt x="417068" y="0"/>
                </a:moveTo>
                <a:lnTo>
                  <a:pt x="459359" y="2031"/>
                </a:lnTo>
                <a:lnTo>
                  <a:pt x="500761" y="7874"/>
                </a:lnTo>
                <a:lnTo>
                  <a:pt x="540512" y="17017"/>
                </a:lnTo>
                <a:lnTo>
                  <a:pt x="578866" y="29844"/>
                </a:lnTo>
                <a:lnTo>
                  <a:pt x="615061" y="46100"/>
                </a:lnTo>
                <a:lnTo>
                  <a:pt x="649478" y="65531"/>
                </a:lnTo>
                <a:lnTo>
                  <a:pt x="681482" y="87629"/>
                </a:lnTo>
                <a:lnTo>
                  <a:pt x="710946" y="112140"/>
                </a:lnTo>
                <a:lnTo>
                  <a:pt x="738124" y="139700"/>
                </a:lnTo>
                <a:lnTo>
                  <a:pt x="762254" y="169290"/>
                </a:lnTo>
                <a:lnTo>
                  <a:pt x="800735" y="234441"/>
                </a:lnTo>
                <a:lnTo>
                  <a:pt x="814959" y="270128"/>
                </a:lnTo>
                <a:lnTo>
                  <a:pt x="825500" y="306958"/>
                </a:lnTo>
                <a:lnTo>
                  <a:pt x="831723" y="345566"/>
                </a:lnTo>
                <a:lnTo>
                  <a:pt x="833882" y="384937"/>
                </a:lnTo>
                <a:lnTo>
                  <a:pt x="831723" y="424306"/>
                </a:lnTo>
                <a:lnTo>
                  <a:pt x="825500" y="462914"/>
                </a:lnTo>
                <a:lnTo>
                  <a:pt x="814959" y="499871"/>
                </a:lnTo>
                <a:lnTo>
                  <a:pt x="800735" y="535431"/>
                </a:lnTo>
                <a:lnTo>
                  <a:pt x="762254" y="600709"/>
                </a:lnTo>
                <a:lnTo>
                  <a:pt x="738124" y="630301"/>
                </a:lnTo>
                <a:lnTo>
                  <a:pt x="710946" y="657732"/>
                </a:lnTo>
                <a:lnTo>
                  <a:pt x="681482" y="682370"/>
                </a:lnTo>
                <a:lnTo>
                  <a:pt x="649478" y="704341"/>
                </a:lnTo>
                <a:lnTo>
                  <a:pt x="615061" y="723900"/>
                </a:lnTo>
                <a:lnTo>
                  <a:pt x="578866" y="740028"/>
                </a:lnTo>
                <a:lnTo>
                  <a:pt x="540512" y="752982"/>
                </a:lnTo>
                <a:lnTo>
                  <a:pt x="500761" y="762126"/>
                </a:lnTo>
                <a:lnTo>
                  <a:pt x="459359" y="767841"/>
                </a:lnTo>
                <a:lnTo>
                  <a:pt x="417068" y="770001"/>
                </a:lnTo>
                <a:lnTo>
                  <a:pt x="374396" y="767841"/>
                </a:lnTo>
                <a:lnTo>
                  <a:pt x="333502" y="762126"/>
                </a:lnTo>
                <a:lnTo>
                  <a:pt x="293624" y="752982"/>
                </a:lnTo>
                <a:lnTo>
                  <a:pt x="255397" y="740028"/>
                </a:lnTo>
                <a:lnTo>
                  <a:pt x="218821" y="723900"/>
                </a:lnTo>
                <a:lnTo>
                  <a:pt x="184404" y="704341"/>
                </a:lnTo>
                <a:lnTo>
                  <a:pt x="152400" y="682370"/>
                </a:lnTo>
                <a:lnTo>
                  <a:pt x="122809" y="657732"/>
                </a:lnTo>
                <a:lnTo>
                  <a:pt x="95758" y="630301"/>
                </a:lnTo>
                <a:lnTo>
                  <a:pt x="71500" y="600709"/>
                </a:lnTo>
                <a:lnTo>
                  <a:pt x="33020" y="535431"/>
                </a:lnTo>
                <a:lnTo>
                  <a:pt x="18796" y="499871"/>
                </a:lnTo>
                <a:lnTo>
                  <a:pt x="8382" y="462914"/>
                </a:lnTo>
                <a:lnTo>
                  <a:pt x="2032" y="424306"/>
                </a:lnTo>
                <a:lnTo>
                  <a:pt x="0" y="384937"/>
                </a:lnTo>
                <a:lnTo>
                  <a:pt x="2032" y="345566"/>
                </a:lnTo>
                <a:lnTo>
                  <a:pt x="8382" y="306958"/>
                </a:lnTo>
                <a:lnTo>
                  <a:pt x="18796" y="270128"/>
                </a:lnTo>
                <a:lnTo>
                  <a:pt x="33020" y="234441"/>
                </a:lnTo>
                <a:lnTo>
                  <a:pt x="71500" y="169290"/>
                </a:lnTo>
                <a:lnTo>
                  <a:pt x="95758" y="139700"/>
                </a:lnTo>
                <a:lnTo>
                  <a:pt x="122809" y="112140"/>
                </a:lnTo>
                <a:lnTo>
                  <a:pt x="152400" y="87629"/>
                </a:lnTo>
                <a:lnTo>
                  <a:pt x="184404" y="65531"/>
                </a:lnTo>
                <a:lnTo>
                  <a:pt x="218821" y="46100"/>
                </a:lnTo>
                <a:lnTo>
                  <a:pt x="255397" y="29844"/>
                </a:lnTo>
                <a:lnTo>
                  <a:pt x="293624" y="17017"/>
                </a:lnTo>
                <a:lnTo>
                  <a:pt x="333502" y="7874"/>
                </a:lnTo>
                <a:lnTo>
                  <a:pt x="374396" y="2031"/>
                </a:lnTo>
                <a:lnTo>
                  <a:pt x="417068" y="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2964" y="4069079"/>
            <a:ext cx="8950960" cy="792480"/>
          </a:xfrm>
          <a:prstGeom prst="rect">
            <a:avLst/>
          </a:prstGeom>
          <a:ln w="9144">
            <a:solidFill>
              <a:srgbClr val="601F79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377190" marR="31115" indent="-286385">
              <a:lnSpc>
                <a:spcPts val="2880"/>
              </a:lnSpc>
              <a:spcBef>
                <a:spcPts val="229"/>
              </a:spcBef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600" spc="-20" i="1">
                <a:latin typeface="Calibri"/>
                <a:cs typeface="Calibri"/>
              </a:rPr>
              <a:t>Accordingly, </a:t>
            </a:r>
            <a:r>
              <a:rPr dirty="0" sz="1600" spc="-5" i="1">
                <a:latin typeface="Calibri"/>
                <a:cs typeface="Calibri"/>
              </a:rPr>
              <a:t>the </a:t>
            </a:r>
            <a:r>
              <a:rPr dirty="0" sz="1600" spc="-10" i="1">
                <a:latin typeface="Calibri"/>
                <a:cs typeface="Calibri"/>
              </a:rPr>
              <a:t>aim </a:t>
            </a:r>
            <a:r>
              <a:rPr dirty="0" sz="1600" spc="-5" i="1">
                <a:latin typeface="Calibri"/>
                <a:cs typeface="Calibri"/>
              </a:rPr>
              <a:t>of this study </a:t>
            </a:r>
            <a:r>
              <a:rPr dirty="0" sz="1600" i="1">
                <a:latin typeface="Calibri"/>
                <a:cs typeface="Calibri"/>
              </a:rPr>
              <a:t>was </a:t>
            </a:r>
            <a:r>
              <a:rPr dirty="0" sz="1600" spc="-10" b="1" i="1">
                <a:latin typeface="Calibri"/>
                <a:cs typeface="Calibri"/>
              </a:rPr>
              <a:t>to assess </a:t>
            </a:r>
            <a:r>
              <a:rPr dirty="0" sz="1600" spc="-5" b="1" i="1">
                <a:latin typeface="Calibri"/>
                <a:cs typeface="Calibri"/>
              </a:rPr>
              <a:t>early </a:t>
            </a:r>
            <a:r>
              <a:rPr dirty="0" sz="1600" b="1" i="1">
                <a:latin typeface="Calibri"/>
                <a:cs typeface="Calibri"/>
              </a:rPr>
              <a:t>and </a:t>
            </a:r>
            <a:r>
              <a:rPr dirty="0" sz="1600" spc="-5" b="1" i="1">
                <a:latin typeface="Calibri"/>
                <a:cs typeface="Calibri"/>
              </a:rPr>
              <a:t>late </a:t>
            </a:r>
            <a:r>
              <a:rPr dirty="0" sz="1600" b="1" i="1">
                <a:latin typeface="Calibri"/>
                <a:cs typeface="Calibri"/>
              </a:rPr>
              <a:t>vascular </a:t>
            </a:r>
            <a:r>
              <a:rPr dirty="0" sz="1600" spc="-5" b="1" i="1">
                <a:latin typeface="Calibri"/>
                <a:cs typeface="Calibri"/>
              </a:rPr>
              <a:t>healing in response </a:t>
            </a:r>
            <a:r>
              <a:rPr dirty="0" sz="1600" spc="-15" i="1">
                <a:latin typeface="Calibri"/>
                <a:cs typeface="Calibri"/>
              </a:rPr>
              <a:t>to </a:t>
            </a:r>
            <a:r>
              <a:rPr dirty="0" sz="1600" spc="-10" i="1">
                <a:latin typeface="Calibri"/>
                <a:cs typeface="Calibri"/>
              </a:rPr>
              <a:t>BP-SES  </a:t>
            </a:r>
            <a:r>
              <a:rPr dirty="0" sz="1600" i="1">
                <a:latin typeface="Calibri"/>
                <a:cs typeface="Calibri"/>
              </a:rPr>
              <a:t>in</a:t>
            </a:r>
            <a:r>
              <a:rPr dirty="0" sz="1600" spc="1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the</a:t>
            </a:r>
            <a:r>
              <a:rPr dirty="0" sz="1600" spc="25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treatment</a:t>
            </a:r>
            <a:r>
              <a:rPr dirty="0" sz="1600" spc="25" i="1">
                <a:latin typeface="Calibri"/>
                <a:cs typeface="Calibri"/>
              </a:rPr>
              <a:t> </a:t>
            </a:r>
            <a:r>
              <a:rPr dirty="0" sz="1600" i="1">
                <a:latin typeface="Calibri"/>
                <a:cs typeface="Calibri"/>
              </a:rPr>
              <a:t>of</a:t>
            </a:r>
            <a:r>
              <a:rPr dirty="0" sz="1600" spc="25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patients</a:t>
            </a:r>
            <a:r>
              <a:rPr dirty="0" sz="1600" spc="3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with</a:t>
            </a:r>
            <a:r>
              <a:rPr dirty="0" sz="1600" spc="2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STEMI</a:t>
            </a:r>
            <a:r>
              <a:rPr dirty="0" sz="1600" spc="30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and</a:t>
            </a:r>
            <a:r>
              <a:rPr dirty="0" sz="1600" spc="25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stable</a:t>
            </a:r>
            <a:r>
              <a:rPr dirty="0" sz="1600" spc="25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CAD</a:t>
            </a:r>
            <a:r>
              <a:rPr dirty="0" sz="1600" spc="3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using</a:t>
            </a:r>
            <a:r>
              <a:rPr dirty="0" sz="1600" spc="30" i="1">
                <a:latin typeface="Calibri"/>
                <a:cs typeface="Calibri"/>
              </a:rPr>
              <a:t> </a:t>
            </a:r>
            <a:r>
              <a:rPr dirty="0" sz="1600" spc="-10" i="1">
                <a:latin typeface="Calibri"/>
                <a:cs typeface="Calibri"/>
              </a:rPr>
              <a:t>optical</a:t>
            </a:r>
            <a:r>
              <a:rPr dirty="0" sz="1600" spc="2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frequency</a:t>
            </a:r>
            <a:r>
              <a:rPr dirty="0" sz="1600" spc="35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domain</a:t>
            </a:r>
            <a:r>
              <a:rPr dirty="0" sz="1600" spc="3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imaging</a:t>
            </a:r>
            <a:r>
              <a:rPr dirty="0" sz="1600" spc="3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(OFDI).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090920" y="29718"/>
            <a:ext cx="2773045" cy="6565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0480">
              <a:lnSpc>
                <a:spcPts val="2240"/>
              </a:lnSpc>
              <a:spcBef>
                <a:spcPts val="105"/>
              </a:spcBef>
            </a:pPr>
            <a:r>
              <a:rPr dirty="0" sz="2000" spc="-10" i="0">
                <a:latin typeface="Calibri"/>
                <a:cs typeface="Calibri"/>
              </a:rPr>
              <a:t>MECHANISM-ULTIMASTER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720"/>
              </a:lnSpc>
            </a:pPr>
            <a:r>
              <a:rPr dirty="0" sz="2400" spc="-10" b="1">
                <a:latin typeface="Calibri"/>
                <a:cs typeface="Calibri"/>
              </a:rPr>
              <a:t>Backgrounds </a:t>
            </a:r>
            <a:r>
              <a:rPr dirty="0" sz="2400" b="1">
                <a:latin typeface="Calibri"/>
                <a:cs typeface="Calibri"/>
              </a:rPr>
              <a:t>and</a:t>
            </a:r>
            <a:r>
              <a:rPr dirty="0" sz="2400" spc="-9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Aim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7717" y="40589"/>
            <a:ext cx="5850890" cy="6572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131185">
              <a:lnSpc>
                <a:spcPts val="2245"/>
              </a:lnSpc>
              <a:spcBef>
                <a:spcPts val="105"/>
              </a:spcBef>
            </a:pPr>
            <a:r>
              <a:rPr dirty="0" sz="2000" spc="-5" i="0">
                <a:latin typeface="Calibri"/>
                <a:cs typeface="Calibri"/>
              </a:rPr>
              <a:t>MECHANISM</a:t>
            </a:r>
            <a:r>
              <a:rPr dirty="0" sz="2000" spc="-65" i="0">
                <a:latin typeface="Calibri"/>
                <a:cs typeface="Calibri"/>
              </a:rPr>
              <a:t> </a:t>
            </a:r>
            <a:r>
              <a:rPr dirty="0" sz="2000" spc="-20" i="0">
                <a:latin typeface="Calibri"/>
                <a:cs typeface="Calibri"/>
              </a:rPr>
              <a:t>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725"/>
              </a:lnSpc>
              <a:tabLst>
                <a:tab pos="3162935" algn="l"/>
              </a:tabLst>
            </a:pPr>
            <a:r>
              <a:rPr dirty="0" sz="2400" spc="-5" b="1">
                <a:latin typeface="Calibri"/>
                <a:cs typeface="Calibri"/>
              </a:rPr>
              <a:t>Study </a:t>
            </a:r>
            <a:r>
              <a:rPr dirty="0" sz="2400" spc="-10" b="1">
                <a:latin typeface="Calibri"/>
                <a:cs typeface="Calibri"/>
              </a:rPr>
              <a:t>outline,</a:t>
            </a:r>
            <a:r>
              <a:rPr dirty="0" sz="2400" spc="3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Methods,	</a:t>
            </a:r>
            <a:r>
              <a:rPr dirty="0" sz="2400" b="1">
                <a:latin typeface="Calibri"/>
                <a:cs typeface="Calibri"/>
              </a:rPr>
              <a:t>and </a:t>
            </a:r>
            <a:r>
              <a:rPr dirty="0" sz="2400" spc="-5" b="1">
                <a:latin typeface="Calibri"/>
                <a:cs typeface="Calibri"/>
              </a:rPr>
              <a:t>Analyzable</a:t>
            </a:r>
            <a:r>
              <a:rPr dirty="0" sz="2400" spc="-13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cases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4163" y="766064"/>
            <a:ext cx="62947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8495" algn="l"/>
                <a:tab pos="3430270" algn="l"/>
                <a:tab pos="5027930" algn="l"/>
              </a:tabLst>
            </a:pPr>
            <a:r>
              <a:rPr dirty="0" sz="1800" b="1">
                <a:latin typeface="Calibri"/>
                <a:cs typeface="Calibri"/>
              </a:rPr>
              <a:t>Baseline</a:t>
            </a:r>
            <a:r>
              <a:rPr dirty="0" sz="1800" spc="-4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OFDI	</a:t>
            </a:r>
            <a:r>
              <a:rPr dirty="0" sz="1800" b="1">
                <a:latin typeface="Calibri"/>
                <a:cs typeface="Calibri"/>
              </a:rPr>
              <a:t>1M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OFDI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FU	3M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OFDI</a:t>
            </a:r>
            <a:r>
              <a:rPr dirty="0" sz="1800" spc="-1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FU	12M </a:t>
            </a:r>
            <a:r>
              <a:rPr dirty="0" sz="1800" spc="-5" b="1">
                <a:latin typeface="Calibri"/>
                <a:cs typeface="Calibri"/>
              </a:rPr>
              <a:t>OFDI</a:t>
            </a:r>
            <a:r>
              <a:rPr dirty="0" sz="1800" spc="-9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FU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60470" y="3171444"/>
            <a:ext cx="955040" cy="86995"/>
          </a:xfrm>
          <a:custGeom>
            <a:avLst/>
            <a:gdLst/>
            <a:ahLst/>
            <a:cxnLst/>
            <a:rect l="l" t="t" r="r" b="b"/>
            <a:pathLst>
              <a:path w="955039" h="86995">
                <a:moveTo>
                  <a:pt x="867917" y="0"/>
                </a:moveTo>
                <a:lnTo>
                  <a:pt x="867917" y="86868"/>
                </a:lnTo>
                <a:lnTo>
                  <a:pt x="925829" y="57912"/>
                </a:lnTo>
                <a:lnTo>
                  <a:pt x="882395" y="57912"/>
                </a:lnTo>
                <a:lnTo>
                  <a:pt x="882395" y="28956"/>
                </a:lnTo>
                <a:lnTo>
                  <a:pt x="925829" y="28956"/>
                </a:lnTo>
                <a:lnTo>
                  <a:pt x="867917" y="0"/>
                </a:lnTo>
                <a:close/>
              </a:path>
              <a:path w="955039" h="86995">
                <a:moveTo>
                  <a:pt x="867917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867917" y="57912"/>
                </a:lnTo>
                <a:lnTo>
                  <a:pt x="867917" y="28956"/>
                </a:lnTo>
                <a:close/>
              </a:path>
              <a:path w="955039" h="86995">
                <a:moveTo>
                  <a:pt x="925829" y="28956"/>
                </a:moveTo>
                <a:lnTo>
                  <a:pt x="882395" y="28956"/>
                </a:lnTo>
                <a:lnTo>
                  <a:pt x="882395" y="57912"/>
                </a:lnTo>
                <a:lnTo>
                  <a:pt x="925829" y="57912"/>
                </a:lnTo>
                <a:lnTo>
                  <a:pt x="954785" y="43433"/>
                </a:lnTo>
                <a:lnTo>
                  <a:pt x="925829" y="2895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913626" y="2249297"/>
            <a:ext cx="949325" cy="86995"/>
          </a:xfrm>
          <a:custGeom>
            <a:avLst/>
            <a:gdLst/>
            <a:ahLst/>
            <a:cxnLst/>
            <a:rect l="l" t="t" r="r" b="b"/>
            <a:pathLst>
              <a:path w="949325" h="86994">
                <a:moveTo>
                  <a:pt x="862414" y="58013"/>
                </a:moveTo>
                <a:lnTo>
                  <a:pt x="862329" y="86867"/>
                </a:lnTo>
                <a:lnTo>
                  <a:pt x="920241" y="58038"/>
                </a:lnTo>
                <a:lnTo>
                  <a:pt x="876934" y="58038"/>
                </a:lnTo>
                <a:lnTo>
                  <a:pt x="862414" y="58013"/>
                </a:lnTo>
                <a:close/>
              </a:path>
              <a:path w="949325" h="86994">
                <a:moveTo>
                  <a:pt x="862499" y="29057"/>
                </a:moveTo>
                <a:lnTo>
                  <a:pt x="862414" y="58013"/>
                </a:lnTo>
                <a:lnTo>
                  <a:pt x="876934" y="58038"/>
                </a:lnTo>
                <a:lnTo>
                  <a:pt x="876934" y="29082"/>
                </a:lnTo>
                <a:lnTo>
                  <a:pt x="862499" y="29057"/>
                </a:lnTo>
                <a:close/>
              </a:path>
              <a:path w="949325" h="86994">
                <a:moveTo>
                  <a:pt x="862583" y="0"/>
                </a:moveTo>
                <a:lnTo>
                  <a:pt x="862499" y="29057"/>
                </a:lnTo>
                <a:lnTo>
                  <a:pt x="876934" y="29082"/>
                </a:lnTo>
                <a:lnTo>
                  <a:pt x="876934" y="58038"/>
                </a:lnTo>
                <a:lnTo>
                  <a:pt x="920241" y="58038"/>
                </a:lnTo>
                <a:lnTo>
                  <a:pt x="949325" y="43560"/>
                </a:lnTo>
                <a:lnTo>
                  <a:pt x="862583" y="0"/>
                </a:lnTo>
                <a:close/>
              </a:path>
              <a:path w="949325" h="86994">
                <a:moveTo>
                  <a:pt x="0" y="27558"/>
                </a:moveTo>
                <a:lnTo>
                  <a:pt x="0" y="56514"/>
                </a:lnTo>
                <a:lnTo>
                  <a:pt x="862414" y="58013"/>
                </a:lnTo>
                <a:lnTo>
                  <a:pt x="862499" y="29057"/>
                </a:lnTo>
                <a:lnTo>
                  <a:pt x="0" y="27558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12485" y="1482852"/>
            <a:ext cx="2451100" cy="86995"/>
          </a:xfrm>
          <a:custGeom>
            <a:avLst/>
            <a:gdLst/>
            <a:ahLst/>
            <a:cxnLst/>
            <a:rect l="l" t="t" r="r" b="b"/>
            <a:pathLst>
              <a:path w="2451100" h="86994">
                <a:moveTo>
                  <a:pt x="2364232" y="0"/>
                </a:moveTo>
                <a:lnTo>
                  <a:pt x="2364232" y="86868"/>
                </a:lnTo>
                <a:lnTo>
                  <a:pt x="2422143" y="57912"/>
                </a:lnTo>
                <a:lnTo>
                  <a:pt x="2378710" y="57912"/>
                </a:lnTo>
                <a:lnTo>
                  <a:pt x="2378710" y="28956"/>
                </a:lnTo>
                <a:lnTo>
                  <a:pt x="2422143" y="28956"/>
                </a:lnTo>
                <a:lnTo>
                  <a:pt x="2364232" y="0"/>
                </a:lnTo>
                <a:close/>
              </a:path>
              <a:path w="2451100" h="86994">
                <a:moveTo>
                  <a:pt x="2364232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2364232" y="57912"/>
                </a:lnTo>
                <a:lnTo>
                  <a:pt x="2364232" y="28956"/>
                </a:lnTo>
                <a:close/>
              </a:path>
              <a:path w="2451100" h="86994">
                <a:moveTo>
                  <a:pt x="2422143" y="28956"/>
                </a:moveTo>
                <a:lnTo>
                  <a:pt x="2378710" y="28956"/>
                </a:lnTo>
                <a:lnTo>
                  <a:pt x="2378710" y="57912"/>
                </a:lnTo>
                <a:lnTo>
                  <a:pt x="2422143" y="57912"/>
                </a:lnTo>
                <a:lnTo>
                  <a:pt x="2451099" y="43434"/>
                </a:lnTo>
                <a:lnTo>
                  <a:pt x="2422143" y="2895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66565" y="2249423"/>
            <a:ext cx="2466975" cy="86995"/>
          </a:xfrm>
          <a:custGeom>
            <a:avLst/>
            <a:gdLst/>
            <a:ahLst/>
            <a:cxnLst/>
            <a:rect l="l" t="t" r="r" b="b"/>
            <a:pathLst>
              <a:path w="2466975" h="86994">
                <a:moveTo>
                  <a:pt x="2380107" y="0"/>
                </a:moveTo>
                <a:lnTo>
                  <a:pt x="2380107" y="86868"/>
                </a:lnTo>
                <a:lnTo>
                  <a:pt x="2438018" y="57912"/>
                </a:lnTo>
                <a:lnTo>
                  <a:pt x="2394585" y="57912"/>
                </a:lnTo>
                <a:lnTo>
                  <a:pt x="2394585" y="28956"/>
                </a:lnTo>
                <a:lnTo>
                  <a:pt x="2438019" y="28956"/>
                </a:lnTo>
                <a:lnTo>
                  <a:pt x="2380107" y="0"/>
                </a:lnTo>
                <a:close/>
              </a:path>
              <a:path w="2466975" h="86994">
                <a:moveTo>
                  <a:pt x="2380107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2380107" y="57912"/>
                </a:lnTo>
                <a:lnTo>
                  <a:pt x="2380107" y="28956"/>
                </a:lnTo>
                <a:close/>
              </a:path>
              <a:path w="2466975" h="86994">
                <a:moveTo>
                  <a:pt x="2438019" y="28956"/>
                </a:moveTo>
                <a:lnTo>
                  <a:pt x="2394585" y="28956"/>
                </a:lnTo>
                <a:lnTo>
                  <a:pt x="2394585" y="57912"/>
                </a:lnTo>
                <a:lnTo>
                  <a:pt x="2438018" y="57912"/>
                </a:lnTo>
                <a:lnTo>
                  <a:pt x="2466975" y="43433"/>
                </a:lnTo>
                <a:lnTo>
                  <a:pt x="2438019" y="2895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74185" y="3927347"/>
            <a:ext cx="2466975" cy="86995"/>
          </a:xfrm>
          <a:custGeom>
            <a:avLst/>
            <a:gdLst/>
            <a:ahLst/>
            <a:cxnLst/>
            <a:rect l="l" t="t" r="r" b="b"/>
            <a:pathLst>
              <a:path w="2466975" h="86995">
                <a:moveTo>
                  <a:pt x="2380106" y="0"/>
                </a:moveTo>
                <a:lnTo>
                  <a:pt x="2380106" y="86867"/>
                </a:lnTo>
                <a:lnTo>
                  <a:pt x="2438018" y="57911"/>
                </a:lnTo>
                <a:lnTo>
                  <a:pt x="2394585" y="57911"/>
                </a:lnTo>
                <a:lnTo>
                  <a:pt x="2394585" y="28955"/>
                </a:lnTo>
                <a:lnTo>
                  <a:pt x="2438018" y="28955"/>
                </a:lnTo>
                <a:lnTo>
                  <a:pt x="2380106" y="0"/>
                </a:lnTo>
                <a:close/>
              </a:path>
              <a:path w="2466975" h="86995">
                <a:moveTo>
                  <a:pt x="2380106" y="28955"/>
                </a:moveTo>
                <a:lnTo>
                  <a:pt x="0" y="28955"/>
                </a:lnTo>
                <a:lnTo>
                  <a:pt x="0" y="57911"/>
                </a:lnTo>
                <a:lnTo>
                  <a:pt x="2380106" y="57911"/>
                </a:lnTo>
                <a:lnTo>
                  <a:pt x="2380106" y="28955"/>
                </a:lnTo>
                <a:close/>
              </a:path>
              <a:path w="2466975" h="86995">
                <a:moveTo>
                  <a:pt x="2438018" y="28955"/>
                </a:moveTo>
                <a:lnTo>
                  <a:pt x="2394585" y="28955"/>
                </a:lnTo>
                <a:lnTo>
                  <a:pt x="2394585" y="57911"/>
                </a:lnTo>
                <a:lnTo>
                  <a:pt x="2438018" y="57911"/>
                </a:lnTo>
                <a:lnTo>
                  <a:pt x="2466975" y="43433"/>
                </a:lnTo>
                <a:lnTo>
                  <a:pt x="2438018" y="2895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42581" y="3947159"/>
            <a:ext cx="923925" cy="86995"/>
          </a:xfrm>
          <a:custGeom>
            <a:avLst/>
            <a:gdLst/>
            <a:ahLst/>
            <a:cxnLst/>
            <a:rect l="l" t="t" r="r" b="b"/>
            <a:pathLst>
              <a:path w="923925" h="86995">
                <a:moveTo>
                  <a:pt x="837057" y="0"/>
                </a:moveTo>
                <a:lnTo>
                  <a:pt x="837057" y="86867"/>
                </a:lnTo>
                <a:lnTo>
                  <a:pt x="894969" y="57911"/>
                </a:lnTo>
                <a:lnTo>
                  <a:pt x="851535" y="57911"/>
                </a:lnTo>
                <a:lnTo>
                  <a:pt x="851535" y="28955"/>
                </a:lnTo>
                <a:lnTo>
                  <a:pt x="894969" y="28955"/>
                </a:lnTo>
                <a:lnTo>
                  <a:pt x="837057" y="0"/>
                </a:lnTo>
                <a:close/>
              </a:path>
              <a:path w="923925" h="86995">
                <a:moveTo>
                  <a:pt x="837057" y="28955"/>
                </a:moveTo>
                <a:lnTo>
                  <a:pt x="0" y="28955"/>
                </a:lnTo>
                <a:lnTo>
                  <a:pt x="0" y="57911"/>
                </a:lnTo>
                <a:lnTo>
                  <a:pt x="837057" y="57911"/>
                </a:lnTo>
                <a:lnTo>
                  <a:pt x="837057" y="28955"/>
                </a:lnTo>
                <a:close/>
              </a:path>
              <a:path w="923925" h="86995">
                <a:moveTo>
                  <a:pt x="894969" y="28955"/>
                </a:moveTo>
                <a:lnTo>
                  <a:pt x="851535" y="28955"/>
                </a:lnTo>
                <a:lnTo>
                  <a:pt x="851535" y="57911"/>
                </a:lnTo>
                <a:lnTo>
                  <a:pt x="894969" y="57911"/>
                </a:lnTo>
                <a:lnTo>
                  <a:pt x="923925" y="43433"/>
                </a:lnTo>
                <a:lnTo>
                  <a:pt x="894969" y="2895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23568" y="3222701"/>
            <a:ext cx="1310640" cy="758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664"/>
              </a:lnSpc>
              <a:spcBef>
                <a:spcPts val="105"/>
              </a:spcBef>
            </a:pPr>
            <a:r>
              <a:rPr dirty="0" sz="1400" spc="-5" b="1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r>
              <a:rPr dirty="0" sz="1400" spc="-30" b="1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dirty="0" sz="1400" spc="-5" b="1">
                <a:solidFill>
                  <a:srgbClr val="001F5F"/>
                </a:solidFill>
                <a:latin typeface="Calibri"/>
                <a:cs typeface="Calibri"/>
              </a:rPr>
              <a:t>CHAN</a:t>
            </a:r>
            <a:r>
              <a:rPr dirty="0" sz="1400" spc="-10" b="1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dirty="0" sz="1400" b="1">
                <a:solidFill>
                  <a:srgbClr val="001F5F"/>
                </a:solidFill>
                <a:latin typeface="Calibri"/>
                <a:cs typeface="Calibri"/>
              </a:rPr>
              <a:t>M-</a:t>
            </a:r>
            <a:r>
              <a:rPr dirty="0" sz="1400" spc="-10" b="1">
                <a:solidFill>
                  <a:srgbClr val="001F5F"/>
                </a:solidFill>
                <a:latin typeface="Calibri"/>
                <a:cs typeface="Calibri"/>
              </a:rPr>
              <a:t>UM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2385"/>
              </a:lnSpc>
            </a:pP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Stable</a:t>
            </a:r>
            <a:r>
              <a:rPr dirty="0" sz="2000" spc="-4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CAD</a:t>
            </a:r>
            <a:endParaRPr sz="20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35"/>
              </a:spcBef>
            </a:pPr>
            <a:r>
              <a:rPr dirty="0" sz="1400" b="1">
                <a:solidFill>
                  <a:srgbClr val="001F5F"/>
                </a:solidFill>
                <a:latin typeface="Calibri"/>
                <a:cs typeface="Calibri"/>
              </a:rPr>
              <a:t>n=101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2771" y="1517650"/>
            <a:ext cx="1310640" cy="758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660"/>
              </a:lnSpc>
              <a:spcBef>
                <a:spcPts val="105"/>
              </a:spcBef>
            </a:pPr>
            <a:r>
              <a:rPr dirty="0" sz="1400" spc="-5" b="1">
                <a:solidFill>
                  <a:srgbClr val="D7201D"/>
                </a:solidFill>
                <a:latin typeface="Calibri"/>
                <a:cs typeface="Calibri"/>
              </a:rPr>
              <a:t>MECHANISM-UM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ts val="2380"/>
              </a:lnSpc>
            </a:pPr>
            <a:r>
              <a:rPr dirty="0" sz="2000" spc="-10" b="1">
                <a:solidFill>
                  <a:srgbClr val="D7201D"/>
                </a:solidFill>
                <a:latin typeface="Calibri"/>
                <a:cs typeface="Calibri"/>
              </a:rPr>
              <a:t>STEMI</a:t>
            </a:r>
            <a:endParaRPr sz="20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  <a:spcBef>
                <a:spcPts val="35"/>
              </a:spcBef>
            </a:pPr>
            <a:r>
              <a:rPr dirty="0" sz="1400" b="1">
                <a:solidFill>
                  <a:srgbClr val="D7201D"/>
                </a:solidFill>
                <a:latin typeface="Calibri"/>
                <a:cs typeface="Calibri"/>
              </a:rPr>
              <a:t>n=106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12720" y="2883407"/>
            <a:ext cx="1047115" cy="662940"/>
          </a:xfrm>
          <a:prstGeom prst="rect">
            <a:avLst/>
          </a:prstGeom>
          <a:solidFill>
            <a:srgbClr val="FFC00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5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N=50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1400" spc="-10">
                <a:latin typeface="Calibri"/>
                <a:cs typeface="Calibri"/>
              </a:rPr>
              <a:t>Index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PCI</a:t>
            </a:r>
            <a:endParaRPr sz="14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9483" y="3643884"/>
            <a:ext cx="1045844" cy="652780"/>
          </a:xfrm>
          <a:prstGeom prst="rect">
            <a:avLst/>
          </a:prstGeom>
          <a:solidFill>
            <a:srgbClr val="FFC00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2540">
              <a:lnSpc>
                <a:spcPts val="1639"/>
              </a:lnSpc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N=51</a:t>
            </a:r>
            <a:endParaRPr sz="1400">
              <a:latin typeface="Calibri"/>
              <a:cs typeface="Calibri"/>
            </a:endParaRPr>
          </a:p>
          <a:p>
            <a:pPr algn="ctr" marL="41275">
              <a:lnSpc>
                <a:spcPct val="100000"/>
              </a:lnSpc>
            </a:pPr>
            <a:r>
              <a:rPr dirty="0" sz="1400" spc="-10">
                <a:latin typeface="Calibri"/>
                <a:cs typeface="Calibri"/>
              </a:rPr>
              <a:t>Index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PCI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09672" y="1173480"/>
            <a:ext cx="1047115" cy="680085"/>
          </a:xfrm>
          <a:prstGeom prst="rect">
            <a:avLst/>
          </a:prstGeom>
          <a:solidFill>
            <a:srgbClr val="00AF5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331470">
              <a:lnSpc>
                <a:spcPct val="100000"/>
              </a:lnSpc>
              <a:spcBef>
                <a:spcPts val="65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N=50</a:t>
            </a:r>
            <a:endParaRPr sz="1400">
              <a:latin typeface="Calibri"/>
              <a:cs typeface="Calibri"/>
            </a:endParaRPr>
          </a:p>
          <a:p>
            <a:pPr algn="ctr" marL="191135" marR="180975">
              <a:lnSpc>
                <a:spcPct val="100000"/>
              </a:lnSpc>
              <a:spcBef>
                <a:spcPts val="5"/>
              </a:spcBef>
            </a:pPr>
            <a:r>
              <a:rPr dirty="0" sz="1400" spc="-15">
                <a:latin typeface="Calibri"/>
                <a:cs typeface="Calibri"/>
              </a:rPr>
              <a:t>Index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PCI  OFDI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09672" y="1952244"/>
            <a:ext cx="1047115" cy="695325"/>
          </a:xfrm>
          <a:prstGeom prst="rect">
            <a:avLst/>
          </a:prstGeom>
          <a:solidFill>
            <a:srgbClr val="00AF5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16510" rIns="0" bIns="0" rtlCol="0" vert="horz">
            <a:spAutoFit/>
          </a:bodyPr>
          <a:lstStyle/>
          <a:p>
            <a:pPr marL="330835">
              <a:lnSpc>
                <a:spcPct val="100000"/>
              </a:lnSpc>
              <a:spcBef>
                <a:spcPts val="130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N=53</a:t>
            </a:r>
            <a:endParaRPr sz="1400">
              <a:latin typeface="Calibri"/>
              <a:cs typeface="Calibri"/>
            </a:endParaRPr>
          </a:p>
          <a:p>
            <a:pPr algn="ctr" marL="210820" marR="161925">
              <a:lnSpc>
                <a:spcPct val="100000"/>
              </a:lnSpc>
            </a:pPr>
            <a:r>
              <a:rPr dirty="0" sz="1400" spc="-15">
                <a:latin typeface="Calibri"/>
                <a:cs typeface="Calibri"/>
              </a:rPr>
              <a:t>Index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PCI  OFDI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13732" y="2855976"/>
            <a:ext cx="683260" cy="678180"/>
          </a:xfrm>
          <a:prstGeom prst="rect">
            <a:avLst/>
          </a:prstGeom>
          <a:solidFill>
            <a:srgbClr val="FFC00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36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n=47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30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5352" y="3653028"/>
            <a:ext cx="681355" cy="673735"/>
          </a:xfrm>
          <a:prstGeom prst="rect">
            <a:avLst/>
          </a:prstGeom>
          <a:solidFill>
            <a:srgbClr val="FFC00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158750">
              <a:lnSpc>
                <a:spcPct val="100000"/>
              </a:lnSpc>
              <a:spcBef>
                <a:spcPts val="35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n=49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35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57743" y="2799588"/>
            <a:ext cx="681355" cy="678180"/>
          </a:xfrm>
          <a:prstGeom prst="rect">
            <a:avLst/>
          </a:prstGeom>
          <a:solidFill>
            <a:srgbClr val="FFC00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37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n=42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30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65364" y="3637788"/>
            <a:ext cx="681355" cy="655320"/>
          </a:xfrm>
          <a:prstGeom prst="rect">
            <a:avLst/>
          </a:prstGeom>
          <a:solidFill>
            <a:srgbClr val="FFC00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160020">
              <a:lnSpc>
                <a:spcPct val="100000"/>
              </a:lnSpc>
              <a:spcBef>
                <a:spcPts val="28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n=45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3810">
              <a:lnSpc>
                <a:spcPct val="100000"/>
              </a:lnSpc>
              <a:spcBef>
                <a:spcPts val="30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57743" y="1118616"/>
            <a:ext cx="681355" cy="680085"/>
          </a:xfrm>
          <a:prstGeom prst="rect">
            <a:avLst/>
          </a:prstGeom>
          <a:solidFill>
            <a:srgbClr val="00AF5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365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n=39</a:t>
            </a:r>
            <a:endParaRPr sz="14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30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65364" y="1923288"/>
            <a:ext cx="681355" cy="675640"/>
          </a:xfrm>
          <a:prstGeom prst="rect">
            <a:avLst/>
          </a:prstGeom>
          <a:solidFill>
            <a:srgbClr val="00AF5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160020">
              <a:lnSpc>
                <a:spcPct val="100000"/>
              </a:lnSpc>
              <a:spcBef>
                <a:spcPts val="35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n=45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3810">
              <a:lnSpc>
                <a:spcPct val="100000"/>
              </a:lnSpc>
              <a:spcBef>
                <a:spcPts val="30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13347" y="1923288"/>
            <a:ext cx="681355" cy="675640"/>
          </a:xfrm>
          <a:prstGeom prst="rect">
            <a:avLst/>
          </a:prstGeom>
          <a:solidFill>
            <a:srgbClr val="00AF50">
              <a:alpha val="30979"/>
            </a:srgbClr>
          </a:solidFill>
          <a:ln w="9144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35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n=51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  <a:spcBef>
                <a:spcPts val="35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13732" y="1159763"/>
            <a:ext cx="683260" cy="680085"/>
          </a:xfrm>
          <a:prstGeom prst="rect">
            <a:avLst/>
          </a:prstGeom>
          <a:solidFill>
            <a:srgbClr val="00AF50">
              <a:alpha val="30195"/>
            </a:srgbClr>
          </a:solidFill>
          <a:ln w="91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36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n=48</a:t>
            </a:r>
            <a:endParaRPr sz="1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OFDI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30"/>
              </a:spcBef>
            </a:pPr>
            <a:r>
              <a:rPr dirty="0" sz="900" spc="-5">
                <a:latin typeface="Calibri"/>
                <a:cs typeface="Calibri"/>
              </a:rPr>
              <a:t>analyzable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65041" y="1482852"/>
            <a:ext cx="963930" cy="86995"/>
          </a:xfrm>
          <a:custGeom>
            <a:avLst/>
            <a:gdLst/>
            <a:ahLst/>
            <a:cxnLst/>
            <a:rect l="l" t="t" r="r" b="b"/>
            <a:pathLst>
              <a:path w="963929" h="86994">
                <a:moveTo>
                  <a:pt x="876681" y="0"/>
                </a:moveTo>
                <a:lnTo>
                  <a:pt x="876681" y="86868"/>
                </a:lnTo>
                <a:lnTo>
                  <a:pt x="934593" y="57912"/>
                </a:lnTo>
                <a:lnTo>
                  <a:pt x="891159" y="57912"/>
                </a:lnTo>
                <a:lnTo>
                  <a:pt x="891159" y="28956"/>
                </a:lnTo>
                <a:lnTo>
                  <a:pt x="934593" y="28956"/>
                </a:lnTo>
                <a:lnTo>
                  <a:pt x="876681" y="0"/>
                </a:lnTo>
                <a:close/>
              </a:path>
              <a:path w="963929" h="86994">
                <a:moveTo>
                  <a:pt x="876681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876681" y="57912"/>
                </a:lnTo>
                <a:lnTo>
                  <a:pt x="876681" y="28956"/>
                </a:lnTo>
                <a:close/>
              </a:path>
              <a:path w="963929" h="86994">
                <a:moveTo>
                  <a:pt x="934593" y="28956"/>
                </a:moveTo>
                <a:lnTo>
                  <a:pt x="891159" y="28956"/>
                </a:lnTo>
                <a:lnTo>
                  <a:pt x="891159" y="57912"/>
                </a:lnTo>
                <a:lnTo>
                  <a:pt x="934593" y="57912"/>
                </a:lnTo>
                <a:lnTo>
                  <a:pt x="963549" y="43434"/>
                </a:lnTo>
                <a:lnTo>
                  <a:pt x="934593" y="2895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06390" y="3166872"/>
            <a:ext cx="2453005" cy="86995"/>
          </a:xfrm>
          <a:custGeom>
            <a:avLst/>
            <a:gdLst/>
            <a:ahLst/>
            <a:cxnLst/>
            <a:rect l="l" t="t" r="r" b="b"/>
            <a:pathLst>
              <a:path w="2453004" h="86995">
                <a:moveTo>
                  <a:pt x="2365756" y="0"/>
                </a:moveTo>
                <a:lnTo>
                  <a:pt x="2365756" y="86867"/>
                </a:lnTo>
                <a:lnTo>
                  <a:pt x="2423668" y="57911"/>
                </a:lnTo>
                <a:lnTo>
                  <a:pt x="2380234" y="57911"/>
                </a:lnTo>
                <a:lnTo>
                  <a:pt x="2380234" y="28955"/>
                </a:lnTo>
                <a:lnTo>
                  <a:pt x="2423667" y="28955"/>
                </a:lnTo>
                <a:lnTo>
                  <a:pt x="2365756" y="0"/>
                </a:lnTo>
                <a:close/>
              </a:path>
              <a:path w="2453004" h="86995">
                <a:moveTo>
                  <a:pt x="2365756" y="28955"/>
                </a:moveTo>
                <a:lnTo>
                  <a:pt x="0" y="28955"/>
                </a:lnTo>
                <a:lnTo>
                  <a:pt x="0" y="57911"/>
                </a:lnTo>
                <a:lnTo>
                  <a:pt x="2365756" y="57911"/>
                </a:lnTo>
                <a:lnTo>
                  <a:pt x="2365756" y="28955"/>
                </a:lnTo>
                <a:close/>
              </a:path>
              <a:path w="2453004" h="86995">
                <a:moveTo>
                  <a:pt x="2423667" y="28955"/>
                </a:moveTo>
                <a:lnTo>
                  <a:pt x="2380234" y="28955"/>
                </a:lnTo>
                <a:lnTo>
                  <a:pt x="2380234" y="57911"/>
                </a:lnTo>
                <a:lnTo>
                  <a:pt x="2423668" y="57911"/>
                </a:lnTo>
                <a:lnTo>
                  <a:pt x="2452624" y="43433"/>
                </a:lnTo>
                <a:lnTo>
                  <a:pt x="2423667" y="2895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283969" y="2442209"/>
            <a:ext cx="1247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Withdraw consent: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N=3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3656" y="4596180"/>
            <a:ext cx="1949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i="1">
                <a:latin typeface="Calibri"/>
                <a:cs typeface="Calibri"/>
              </a:rPr>
              <a:t>Japanese </a:t>
            </a:r>
            <a:r>
              <a:rPr dirty="0" sz="1400" spc="-5" i="1">
                <a:solidFill>
                  <a:srgbClr val="FF0000"/>
                </a:solidFill>
                <a:latin typeface="Calibri"/>
                <a:cs typeface="Calibri"/>
              </a:rPr>
              <a:t>21 </a:t>
            </a:r>
            <a:r>
              <a:rPr dirty="0" sz="1400" i="1">
                <a:latin typeface="Calibri"/>
                <a:cs typeface="Calibri"/>
              </a:rPr>
              <a:t>enrolling</a:t>
            </a:r>
            <a:r>
              <a:rPr dirty="0" sz="1400" spc="-35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sites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729483" y="4415028"/>
            <a:ext cx="1043940" cy="512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884423" y="4373676"/>
            <a:ext cx="59817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 i="1">
                <a:solidFill>
                  <a:srgbClr val="FFFFFF"/>
                </a:solidFill>
                <a:latin typeface="Calibri"/>
                <a:cs typeface="Calibri"/>
              </a:rPr>
              <a:t>Ultimaster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729483" y="4893564"/>
            <a:ext cx="1043940" cy="147955"/>
          </a:xfrm>
          <a:custGeom>
            <a:avLst/>
            <a:gdLst/>
            <a:ahLst/>
            <a:cxnLst/>
            <a:rect l="l" t="t" r="r" b="b"/>
            <a:pathLst>
              <a:path w="1043939" h="147954">
                <a:moveTo>
                  <a:pt x="0" y="147828"/>
                </a:moveTo>
                <a:lnTo>
                  <a:pt x="1043940" y="147828"/>
                </a:lnTo>
                <a:lnTo>
                  <a:pt x="1043940" y="0"/>
                </a:lnTo>
                <a:lnTo>
                  <a:pt x="0" y="0"/>
                </a:lnTo>
                <a:lnTo>
                  <a:pt x="0" y="147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989579" y="4867757"/>
            <a:ext cx="72453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 i="1">
                <a:solidFill>
                  <a:srgbClr val="FFFFFF"/>
                </a:solidFill>
                <a:latin typeface="Calibri"/>
                <a:cs typeface="Calibri"/>
              </a:rPr>
              <a:t>implantation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36220" y="2918461"/>
            <a:ext cx="660723" cy="9646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1508" y="2059867"/>
            <a:ext cx="851755" cy="7867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52729" y="3982923"/>
            <a:ext cx="29146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i="1">
                <a:latin typeface="Calibri"/>
                <a:cs typeface="Calibri"/>
              </a:rPr>
              <a:t>O</a:t>
            </a:r>
            <a:r>
              <a:rPr dirty="0" sz="1050" spc="-5" i="1">
                <a:latin typeface="Calibri"/>
                <a:cs typeface="Calibri"/>
              </a:rPr>
              <a:t>FDI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28134" y="4445304"/>
            <a:ext cx="412178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 i="1">
                <a:solidFill>
                  <a:srgbClr val="FF0000"/>
                </a:solidFill>
                <a:latin typeface="Calibri"/>
                <a:cs typeface="Calibri"/>
              </a:rPr>
              <a:t>Standard qualitative </a:t>
            </a:r>
            <a:r>
              <a:rPr dirty="0" sz="1800" b="1" i="1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dirty="0" sz="1800" spc="-5" b="1" i="1">
                <a:solidFill>
                  <a:srgbClr val="FF0000"/>
                </a:solidFill>
                <a:latin typeface="Calibri"/>
                <a:cs typeface="Calibri"/>
              </a:rPr>
              <a:t>quantitative</a:t>
            </a:r>
            <a:r>
              <a:rPr dirty="0" sz="1800" spc="-25" b="1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5" b="1" i="1">
                <a:solidFill>
                  <a:srgbClr val="FF0000"/>
                </a:solidFill>
                <a:latin typeface="Calibri"/>
                <a:cs typeface="Calibri"/>
              </a:rPr>
              <a:t>OFDI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 i="1">
                <a:solidFill>
                  <a:srgbClr val="FF0000"/>
                </a:solidFill>
                <a:latin typeface="Calibri"/>
                <a:cs typeface="Calibri"/>
              </a:rPr>
              <a:t>parameters </a:t>
            </a:r>
            <a:r>
              <a:rPr dirty="0" sz="1200" spc="-5" i="1">
                <a:latin typeface="Calibri"/>
                <a:cs typeface="Calibri"/>
              </a:rPr>
              <a:t>(by independent core labo) were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compared.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206240" y="4587240"/>
            <a:ext cx="256540" cy="157480"/>
          </a:xfrm>
          <a:custGeom>
            <a:avLst/>
            <a:gdLst/>
            <a:ahLst/>
            <a:cxnLst/>
            <a:rect l="l" t="t" r="r" b="b"/>
            <a:pathLst>
              <a:path w="256539" h="157479">
                <a:moveTo>
                  <a:pt x="177546" y="0"/>
                </a:moveTo>
                <a:lnTo>
                  <a:pt x="177546" y="39243"/>
                </a:lnTo>
                <a:lnTo>
                  <a:pt x="0" y="39243"/>
                </a:lnTo>
                <a:lnTo>
                  <a:pt x="0" y="117729"/>
                </a:lnTo>
                <a:lnTo>
                  <a:pt x="177546" y="117729"/>
                </a:lnTo>
                <a:lnTo>
                  <a:pt x="177546" y="156972"/>
                </a:lnTo>
                <a:lnTo>
                  <a:pt x="256032" y="78486"/>
                </a:lnTo>
                <a:lnTo>
                  <a:pt x="17754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206240" y="4587240"/>
            <a:ext cx="256540" cy="157480"/>
          </a:xfrm>
          <a:custGeom>
            <a:avLst/>
            <a:gdLst/>
            <a:ahLst/>
            <a:cxnLst/>
            <a:rect l="l" t="t" r="r" b="b"/>
            <a:pathLst>
              <a:path w="256539" h="157479">
                <a:moveTo>
                  <a:pt x="0" y="39243"/>
                </a:moveTo>
                <a:lnTo>
                  <a:pt x="177546" y="39243"/>
                </a:lnTo>
                <a:lnTo>
                  <a:pt x="177546" y="0"/>
                </a:lnTo>
                <a:lnTo>
                  <a:pt x="256032" y="78486"/>
                </a:lnTo>
                <a:lnTo>
                  <a:pt x="177546" y="156972"/>
                </a:lnTo>
                <a:lnTo>
                  <a:pt x="177546" y="117729"/>
                </a:lnTo>
                <a:lnTo>
                  <a:pt x="0" y="117729"/>
                </a:lnTo>
                <a:lnTo>
                  <a:pt x="0" y="39243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28082" y="0"/>
            <a:ext cx="3466465" cy="7080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743585">
              <a:lnSpc>
                <a:spcPts val="2205"/>
              </a:lnSpc>
              <a:spcBef>
                <a:spcPts val="105"/>
              </a:spcBef>
            </a:pPr>
            <a:r>
              <a:rPr dirty="0" sz="2000" i="0">
                <a:latin typeface="Calibri"/>
                <a:cs typeface="Calibri"/>
              </a:rPr>
              <a:t>MECHANISM</a:t>
            </a:r>
            <a:r>
              <a:rPr dirty="0" sz="2000" spc="-75" i="0">
                <a:latin typeface="Calibri"/>
                <a:cs typeface="Calibri"/>
              </a:rPr>
              <a:t> </a:t>
            </a:r>
            <a:r>
              <a:rPr dirty="0" sz="2000" spc="-20" i="0">
                <a:latin typeface="Calibri"/>
                <a:cs typeface="Calibri"/>
              </a:rPr>
              <a:t>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3165"/>
              </a:lnSpc>
            </a:pPr>
            <a:r>
              <a:rPr dirty="0" sz="2800" spc="-5" b="1">
                <a:latin typeface="Calibri"/>
                <a:cs typeface="Calibri"/>
              </a:rPr>
              <a:t>Baseline</a:t>
            </a:r>
            <a:r>
              <a:rPr dirty="0" sz="2800" spc="-1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characteristics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2519" y="993165"/>
          <a:ext cx="6919595" cy="4116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6710"/>
                <a:gridCol w="1688464"/>
                <a:gridCol w="1580514"/>
                <a:gridCol w="763269"/>
              </a:tblGrid>
              <a:tr h="179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ts val="1315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STEMI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(n=103)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ts val="1315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Stable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CAD</a:t>
                      </a:r>
                      <a:r>
                        <a:rPr dirty="0" sz="14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(n=101)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31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value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462">
                <a:tc>
                  <a:txBody>
                    <a:bodyPr/>
                    <a:lstStyle/>
                    <a:p>
                      <a:pPr marL="44450">
                        <a:lnSpc>
                          <a:spcPts val="1645"/>
                        </a:lnSpc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Patient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characteristics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0626">
                <a:tc>
                  <a:txBody>
                    <a:bodyPr/>
                    <a:lstStyle/>
                    <a:p>
                      <a:pPr marL="83820">
                        <a:lnSpc>
                          <a:spcPts val="165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Age, yo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baseline="1984" sz="2100" spc="-7">
                          <a:latin typeface="Calibri"/>
                          <a:cs typeface="Calibri"/>
                        </a:rPr>
                        <a:t>66.2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 spc="-7">
                          <a:latin typeface="Calibri"/>
                          <a:cs typeface="Calibri"/>
                        </a:rPr>
                        <a:t>10.8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2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baseline="1984" sz="2100" spc="-7">
                          <a:latin typeface="Calibri"/>
                          <a:cs typeface="Calibri"/>
                        </a:rPr>
                        <a:t>68.0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9.6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65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marL="83820">
                        <a:lnSpc>
                          <a:spcPts val="1505"/>
                        </a:lnSpc>
                      </a:pPr>
                      <a:r>
                        <a:rPr dirty="0" sz="1400" spc="-20">
                          <a:latin typeface="Calibri"/>
                          <a:cs typeface="Calibri"/>
                        </a:rPr>
                        <a:t>Gender,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Male, n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5104">
                        <a:lnSpc>
                          <a:spcPts val="150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84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(81.6)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150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73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(72.3)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50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33806">
                <a:tc>
                  <a:txBody>
                    <a:bodyPr/>
                    <a:lstStyle/>
                    <a:p>
                      <a:pPr marL="83820">
                        <a:lnSpc>
                          <a:spcPts val="1495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Diabetes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mellitus,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5104">
                        <a:lnSpc>
                          <a:spcPts val="149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51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(49.5)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ts val="149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(46.5)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49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0.67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96240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Dyslipidemia,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5104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80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(77.7)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(78.6)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60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0.66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309232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Hypertension,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510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(68.9)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(78.6)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0.065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solidFill>
                      <a:srgbClr val="E9EBF5"/>
                    </a:solidFill>
                  </a:tcPr>
                </a:tc>
              </a:tr>
              <a:tr h="24777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Smoking,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5104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64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(62.1)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46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(45.5)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solidFill>
                      <a:srgbClr val="E9EBF5"/>
                    </a:solidFill>
                  </a:tcPr>
                </a:tc>
              </a:tr>
              <a:tr h="222415">
                <a:tc>
                  <a:txBody>
                    <a:bodyPr/>
                    <a:lstStyle/>
                    <a:p>
                      <a:pPr marL="93980">
                        <a:lnSpc>
                          <a:spcPts val="150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30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≤ eGFR &lt;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60,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eGFR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&lt;30,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3835">
                        <a:lnSpc>
                          <a:spcPts val="150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24/1</a:t>
                      </a:r>
                      <a:r>
                        <a:rPr dirty="0" sz="14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(23.3/0.97)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ts val="150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31/1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(31.3/1.0)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46379">
                        <a:lnSpc>
                          <a:spcPts val="150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0.49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02272">
                <a:tc>
                  <a:txBody>
                    <a:bodyPr/>
                    <a:lstStyle/>
                    <a:p>
                      <a:pPr marL="93980">
                        <a:lnSpc>
                          <a:spcPts val="1495"/>
                        </a:lnSpc>
                      </a:pPr>
                      <a:r>
                        <a:rPr dirty="0" sz="1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Peak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CK value,</a:t>
                      </a:r>
                      <a:r>
                        <a:rPr dirty="0" sz="1400" spc="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IU/L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ts val="14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180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(36-3520)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240">
                        <a:lnSpc>
                          <a:spcPts val="149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91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(22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304)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495"/>
                        </a:lnSpc>
                      </a:pPr>
                      <a:r>
                        <a:rPr dirty="0" sz="1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</a:t>
                      </a:r>
                      <a:r>
                        <a:rPr dirty="0" sz="14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21297">
                <a:tc>
                  <a:txBody>
                    <a:bodyPr/>
                    <a:lstStyle/>
                    <a:p>
                      <a:pPr marL="44450">
                        <a:lnSpc>
                          <a:spcPts val="1645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Lesion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procedural</a:t>
                      </a:r>
                      <a:r>
                        <a:rPr dirty="0" sz="14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characteristics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6270">
                <a:tc>
                  <a:txBody>
                    <a:bodyPr/>
                    <a:lstStyle/>
                    <a:p>
                      <a:pPr marL="83820">
                        <a:lnSpc>
                          <a:spcPts val="165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LAD,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LCX,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RCA, n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28 (27.2) /17(16.5)</a:t>
                      </a:r>
                      <a:r>
                        <a:rPr dirty="0" sz="900" spc="-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/58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(56.3)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73 (36.6)/ 22 (21.8)</a:t>
                      </a:r>
                      <a:r>
                        <a:rPr dirty="0" sz="900" spc="-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/42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(41.6)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65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0.11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56844">
                <a:tc>
                  <a:txBody>
                    <a:bodyPr/>
                    <a:lstStyle/>
                    <a:p>
                      <a:pPr marL="939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Used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number,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baseline="1984" sz="2100">
                          <a:latin typeface="Calibri"/>
                          <a:cs typeface="Calibri"/>
                        </a:rPr>
                        <a:t>1.21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0.41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baseline="1984" sz="2100">
                          <a:latin typeface="Calibri"/>
                          <a:cs typeface="Calibri"/>
                        </a:rPr>
                        <a:t>1.20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0.45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0.83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67309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Used </a:t>
                      </a:r>
                      <a:r>
                        <a:rPr dirty="0" sz="1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diameter,</a:t>
                      </a:r>
                      <a:r>
                        <a:rPr dirty="0" sz="14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baseline="1984" sz="2100">
                          <a:latin typeface="Calibri"/>
                          <a:cs typeface="Calibri"/>
                        </a:rPr>
                        <a:t>3.23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0.69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baseline="1984" sz="2100">
                          <a:latin typeface="Calibri"/>
                          <a:cs typeface="Calibri"/>
                        </a:rPr>
                        <a:t>3.02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0.65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solidFill>
                      <a:srgbClr val="E9EBF5"/>
                    </a:solidFill>
                  </a:tcPr>
                </a:tc>
              </a:tr>
              <a:tr h="25219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400" spc="-3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length,</a:t>
                      </a:r>
                      <a:r>
                        <a:rPr dirty="0" sz="14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baseline="1984" sz="2100" spc="-7">
                          <a:latin typeface="Calibri"/>
                          <a:cs typeface="Calibri"/>
                        </a:rPr>
                        <a:t>29.6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 spc="-7">
                          <a:latin typeface="Calibri"/>
                          <a:cs typeface="Calibri"/>
                        </a:rPr>
                        <a:t>13.2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baseline="1984" sz="2100" spc="-7">
                          <a:latin typeface="Calibri"/>
                          <a:cs typeface="Calibri"/>
                        </a:rPr>
                        <a:t>30.1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4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 spc="-7">
                          <a:latin typeface="Calibri"/>
                          <a:cs typeface="Calibri"/>
                        </a:rPr>
                        <a:t>14.3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0.83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solidFill>
                      <a:srgbClr val="E9EBF5"/>
                    </a:solidFill>
                  </a:tcPr>
                </a:tc>
              </a:tr>
              <a:tr h="243344">
                <a:tc>
                  <a:txBody>
                    <a:bodyPr/>
                    <a:lstStyle/>
                    <a:p>
                      <a:pPr marL="93980">
                        <a:lnSpc>
                          <a:spcPts val="151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Final minimal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lumen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diameter,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ts val="1575"/>
                        </a:lnSpc>
                      </a:pPr>
                      <a:r>
                        <a:rPr dirty="0" baseline="1984" sz="2100">
                          <a:latin typeface="Calibri"/>
                          <a:cs typeface="Calibri"/>
                        </a:rPr>
                        <a:t>2.57 </a:t>
                      </a:r>
                      <a:r>
                        <a:rPr dirty="0" sz="1050" spc="4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5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0.45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ts val="1575"/>
                        </a:lnSpc>
                      </a:pPr>
                      <a:r>
                        <a:rPr dirty="0" baseline="1984" sz="2100">
                          <a:latin typeface="Calibri"/>
                          <a:cs typeface="Calibri"/>
                        </a:rPr>
                        <a:t>2.58 </a:t>
                      </a:r>
                      <a:r>
                        <a:rPr dirty="0" sz="1050" spc="4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5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0.44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51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0.73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  <a:tr h="264541">
                <a:tc>
                  <a:txBody>
                    <a:bodyPr/>
                    <a:lstStyle/>
                    <a:p>
                      <a:pPr marL="93980">
                        <a:lnSpc>
                          <a:spcPts val="167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Final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%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diameter stenosis,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baseline="1984" sz="2100" spc="-7">
                          <a:latin typeface="Calibri"/>
                          <a:cs typeface="Calibri"/>
                        </a:rPr>
                        <a:t>13.69 </a:t>
                      </a:r>
                      <a:r>
                        <a:rPr dirty="0" sz="1050" spc="4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>
                          <a:latin typeface="Calibri"/>
                          <a:cs typeface="Calibri"/>
                        </a:rPr>
                        <a:t>7.82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baseline="1984" sz="2100" spc="-7">
                          <a:latin typeface="Calibri"/>
                          <a:cs typeface="Calibri"/>
                        </a:rPr>
                        <a:t>11.13 </a:t>
                      </a:r>
                      <a:r>
                        <a:rPr dirty="0" sz="1050" spc="4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 spc="-7">
                          <a:latin typeface="Calibri"/>
                          <a:cs typeface="Calibri"/>
                        </a:rPr>
                        <a:t>10.13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67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0.051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74585" y="1838198"/>
          <a:ext cx="7056120" cy="2307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6460"/>
                <a:gridCol w="1374139"/>
                <a:gridCol w="1374139"/>
                <a:gridCol w="1303019"/>
                <a:gridCol w="830579"/>
              </a:tblGrid>
              <a:tr h="5736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marL="403860" marR="396875" indent="51435">
                        <a:lnSpc>
                          <a:spcPts val="1639"/>
                        </a:lnSpc>
                        <a:spcBef>
                          <a:spcPts val="580"/>
                        </a:spcBef>
                      </a:pPr>
                      <a:r>
                        <a:rPr dirty="0" sz="1400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STEMI  </a:t>
                      </a:r>
                      <a:r>
                        <a:rPr dirty="0" sz="1400" spc="-5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400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n=</a:t>
                      </a:r>
                      <a:r>
                        <a:rPr dirty="0" sz="1400" spc="-10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0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b="1">
                          <a:solidFill>
                            <a:srgbClr val="92D050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36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marL="404495" marR="271780" indent="-127000">
                        <a:lnSpc>
                          <a:spcPts val="1639"/>
                        </a:lnSpc>
                        <a:spcBef>
                          <a:spcPts val="580"/>
                        </a:spcBef>
                      </a:pPr>
                      <a:r>
                        <a:rPr dirty="0" sz="14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Stable</a:t>
                      </a:r>
                      <a:r>
                        <a:rPr dirty="0" sz="1400" spc="-10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CAD  (n=101)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36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  <a:tr h="28689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(1.9)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1.19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(0.90-1.57)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689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DOCE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(6.8)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1.25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(0.94-1.66)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6765"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Cardiac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(1.9)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1.20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(0.91-1.59)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6893"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Target-vessel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(3.9)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1.04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(0.79-1.37)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0.79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6892"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Clinically-driven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TLR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(4.9)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1.22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(0.92-1.62)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684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thrombosis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1.05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(0.79-1.38)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0.76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834642" y="1226946"/>
            <a:ext cx="56737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Incidence </a:t>
            </a:r>
            <a:r>
              <a:rPr dirty="0" sz="1800" b="1">
                <a:latin typeface="Calibri"/>
                <a:cs typeface="Calibri"/>
              </a:rPr>
              <a:t>of all </a:t>
            </a:r>
            <a:r>
              <a:rPr dirty="0" sz="1800" spc="-5" b="1">
                <a:latin typeface="Calibri"/>
                <a:cs typeface="Calibri"/>
              </a:rPr>
              <a:t>cause death </a:t>
            </a:r>
            <a:r>
              <a:rPr dirty="0" sz="1800" b="1">
                <a:latin typeface="Calibri"/>
                <a:cs typeface="Calibri"/>
              </a:rPr>
              <a:t>and </a:t>
            </a:r>
            <a:r>
              <a:rPr dirty="0" sz="1800" spc="-10" b="1">
                <a:latin typeface="Calibri"/>
                <a:cs typeface="Calibri"/>
              </a:rPr>
              <a:t>cardiac event at </a:t>
            </a:r>
            <a:r>
              <a:rPr dirty="0" sz="1800" spc="-5" b="1">
                <a:latin typeface="Calibri"/>
                <a:cs typeface="Calibri"/>
              </a:rPr>
              <a:t>12</a:t>
            </a:r>
            <a:r>
              <a:rPr dirty="0" sz="1800" spc="-9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Months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1955" y="51053"/>
            <a:ext cx="5278755" cy="6565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60955">
              <a:lnSpc>
                <a:spcPts val="2240"/>
              </a:lnSpc>
              <a:spcBef>
                <a:spcPts val="105"/>
              </a:spcBef>
            </a:pPr>
            <a:r>
              <a:rPr dirty="0" sz="2000" spc="-5" i="0">
                <a:latin typeface="Calibri"/>
                <a:cs typeface="Calibri"/>
              </a:rPr>
              <a:t>MECHANISM</a:t>
            </a:r>
            <a:r>
              <a:rPr dirty="0" sz="2000" spc="-80" i="0">
                <a:latin typeface="Calibri"/>
                <a:cs typeface="Calibri"/>
              </a:rPr>
              <a:t> </a:t>
            </a:r>
            <a:r>
              <a:rPr dirty="0" sz="2000" spc="-20" i="0">
                <a:latin typeface="Calibri"/>
                <a:cs typeface="Calibri"/>
              </a:rPr>
              <a:t>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720"/>
              </a:lnSpc>
            </a:pPr>
            <a:r>
              <a:rPr dirty="0" sz="2400" spc="-10" b="1">
                <a:latin typeface="Calibri"/>
                <a:cs typeface="Calibri"/>
              </a:rPr>
              <a:t>Results </a:t>
            </a:r>
            <a:r>
              <a:rPr dirty="0" sz="2400" b="1">
                <a:latin typeface="Calibri"/>
                <a:cs typeface="Calibri"/>
              </a:rPr>
              <a:t>1: </a:t>
            </a:r>
            <a:r>
              <a:rPr dirty="0" sz="2400" spc="-10" b="1">
                <a:latin typeface="Calibri"/>
                <a:cs typeface="Calibri"/>
              </a:rPr>
              <a:t>Clinical </a:t>
            </a:r>
            <a:r>
              <a:rPr dirty="0" sz="2400" spc="-15" b="1">
                <a:latin typeface="Calibri"/>
                <a:cs typeface="Calibri"/>
              </a:rPr>
              <a:t>Outcomes </a:t>
            </a:r>
            <a:r>
              <a:rPr dirty="0" sz="2400" b="1">
                <a:latin typeface="Calibri"/>
                <a:cs typeface="Calibri"/>
              </a:rPr>
              <a:t>at 12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Months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0932" y="68326"/>
            <a:ext cx="6888480" cy="6565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170679">
              <a:lnSpc>
                <a:spcPts val="2240"/>
              </a:lnSpc>
              <a:spcBef>
                <a:spcPts val="105"/>
              </a:spcBef>
            </a:pPr>
            <a:r>
              <a:rPr dirty="0" sz="2000" spc="-5" i="0">
                <a:latin typeface="Calibri"/>
                <a:cs typeface="Calibri"/>
              </a:rPr>
              <a:t>MECHANISM</a:t>
            </a:r>
            <a:r>
              <a:rPr dirty="0" sz="2000" spc="-80" i="0">
                <a:latin typeface="Calibri"/>
                <a:cs typeface="Calibri"/>
              </a:rPr>
              <a:t> </a:t>
            </a:r>
            <a:r>
              <a:rPr dirty="0" sz="2000" spc="-20" i="0">
                <a:latin typeface="Calibri"/>
                <a:cs typeface="Calibri"/>
              </a:rPr>
              <a:t>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720"/>
              </a:lnSpc>
            </a:pPr>
            <a:r>
              <a:rPr dirty="0" sz="2400" spc="-10" b="1">
                <a:latin typeface="Calibri"/>
                <a:cs typeface="Calibri"/>
              </a:rPr>
              <a:t>Result </a:t>
            </a:r>
            <a:r>
              <a:rPr dirty="0" sz="2400" b="1">
                <a:latin typeface="Calibri"/>
                <a:cs typeface="Calibri"/>
              </a:rPr>
              <a:t>2: </a:t>
            </a:r>
            <a:r>
              <a:rPr dirty="0" sz="2400" spc="-10" b="1">
                <a:latin typeface="Calibri"/>
                <a:cs typeface="Calibri"/>
              </a:rPr>
              <a:t>%uncovered strut </a:t>
            </a:r>
            <a:r>
              <a:rPr dirty="0" sz="2400" spc="-5" b="1">
                <a:latin typeface="Calibri"/>
                <a:cs typeface="Calibri"/>
              </a:rPr>
              <a:t>by OFDI (primary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endpoint)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23915" y="3404615"/>
            <a:ext cx="66675" cy="0"/>
          </a:xfrm>
          <a:custGeom>
            <a:avLst/>
            <a:gdLst/>
            <a:ahLst/>
            <a:cxnLst/>
            <a:rect l="l" t="t" r="r" b="b"/>
            <a:pathLst>
              <a:path w="66675" h="0">
                <a:moveTo>
                  <a:pt x="0" y="0"/>
                </a:moveTo>
                <a:lnTo>
                  <a:pt x="66294" y="0"/>
                </a:lnTo>
              </a:path>
            </a:pathLst>
          </a:custGeom>
          <a:ln w="1219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75020" y="3448811"/>
            <a:ext cx="2533015" cy="0"/>
          </a:xfrm>
          <a:custGeom>
            <a:avLst/>
            <a:gdLst/>
            <a:ahLst/>
            <a:cxnLst/>
            <a:rect l="l" t="t" r="r" b="b"/>
            <a:pathLst>
              <a:path w="2533015" h="0">
                <a:moveTo>
                  <a:pt x="0" y="0"/>
                </a:moveTo>
                <a:lnTo>
                  <a:pt x="2532887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23915" y="3448811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46960" y="3448811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243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95855" y="3448811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51788" y="3448811"/>
            <a:ext cx="181610" cy="0"/>
          </a:xfrm>
          <a:custGeom>
            <a:avLst/>
            <a:gdLst/>
            <a:ahLst/>
            <a:cxnLst/>
            <a:rect l="l" t="t" r="r" b="b"/>
            <a:pathLst>
              <a:path w="181609" h="0">
                <a:moveTo>
                  <a:pt x="0" y="0"/>
                </a:moveTo>
                <a:lnTo>
                  <a:pt x="181356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75020" y="2959607"/>
            <a:ext cx="2533015" cy="0"/>
          </a:xfrm>
          <a:custGeom>
            <a:avLst/>
            <a:gdLst/>
            <a:ahLst/>
            <a:cxnLst/>
            <a:rect l="l" t="t" r="r" b="b"/>
            <a:pathLst>
              <a:path w="2533015" h="0">
                <a:moveTo>
                  <a:pt x="0" y="0"/>
                </a:moveTo>
                <a:lnTo>
                  <a:pt x="2532887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423915" y="2959607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46960" y="2959607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243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95855" y="2959607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51788" y="2959607"/>
            <a:ext cx="181610" cy="0"/>
          </a:xfrm>
          <a:custGeom>
            <a:avLst/>
            <a:gdLst/>
            <a:ahLst/>
            <a:cxnLst/>
            <a:rect l="l" t="t" r="r" b="b"/>
            <a:pathLst>
              <a:path w="181609" h="0">
                <a:moveTo>
                  <a:pt x="0" y="0"/>
                </a:moveTo>
                <a:lnTo>
                  <a:pt x="181356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875020" y="2470404"/>
            <a:ext cx="2533015" cy="0"/>
          </a:xfrm>
          <a:custGeom>
            <a:avLst/>
            <a:gdLst/>
            <a:ahLst/>
            <a:cxnLst/>
            <a:rect l="l" t="t" r="r" b="b"/>
            <a:pathLst>
              <a:path w="2533015" h="0">
                <a:moveTo>
                  <a:pt x="0" y="0"/>
                </a:moveTo>
                <a:lnTo>
                  <a:pt x="2532887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23915" y="2470404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46960" y="2470404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243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95855" y="247040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51788" y="2470404"/>
            <a:ext cx="181610" cy="0"/>
          </a:xfrm>
          <a:custGeom>
            <a:avLst/>
            <a:gdLst/>
            <a:ahLst/>
            <a:cxnLst/>
            <a:rect l="l" t="t" r="r" b="b"/>
            <a:pathLst>
              <a:path w="181609" h="0">
                <a:moveTo>
                  <a:pt x="0" y="0"/>
                </a:moveTo>
                <a:lnTo>
                  <a:pt x="181356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51788" y="1981200"/>
            <a:ext cx="7056120" cy="0"/>
          </a:xfrm>
          <a:custGeom>
            <a:avLst/>
            <a:gdLst/>
            <a:ahLst/>
            <a:cxnLst/>
            <a:rect l="l" t="t" r="r" b="b"/>
            <a:pathLst>
              <a:path w="7056120" h="0">
                <a:moveTo>
                  <a:pt x="0" y="0"/>
                </a:moveTo>
                <a:lnTo>
                  <a:pt x="7056119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51788" y="1491996"/>
            <a:ext cx="7056120" cy="0"/>
          </a:xfrm>
          <a:custGeom>
            <a:avLst/>
            <a:gdLst/>
            <a:ahLst/>
            <a:cxnLst/>
            <a:rect l="l" t="t" r="r" b="b"/>
            <a:pathLst>
              <a:path w="7056120" h="0">
                <a:moveTo>
                  <a:pt x="0" y="0"/>
                </a:moveTo>
                <a:lnTo>
                  <a:pt x="7056119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3144" y="2275332"/>
            <a:ext cx="363220" cy="1663064"/>
          </a:xfrm>
          <a:custGeom>
            <a:avLst/>
            <a:gdLst/>
            <a:ahLst/>
            <a:cxnLst/>
            <a:rect l="l" t="t" r="r" b="b"/>
            <a:pathLst>
              <a:path w="363219" h="1663064">
                <a:moveTo>
                  <a:pt x="362712" y="0"/>
                </a:moveTo>
                <a:lnTo>
                  <a:pt x="0" y="0"/>
                </a:lnTo>
                <a:lnTo>
                  <a:pt x="0" y="1662684"/>
                </a:lnTo>
                <a:lnTo>
                  <a:pt x="362712" y="1662684"/>
                </a:lnTo>
                <a:lnTo>
                  <a:pt x="36271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09672" y="3467100"/>
            <a:ext cx="363220" cy="471170"/>
          </a:xfrm>
          <a:custGeom>
            <a:avLst/>
            <a:gdLst/>
            <a:ahLst/>
            <a:cxnLst/>
            <a:rect l="l" t="t" r="r" b="b"/>
            <a:pathLst>
              <a:path w="363219" h="471170">
                <a:moveTo>
                  <a:pt x="362711" y="0"/>
                </a:moveTo>
                <a:lnTo>
                  <a:pt x="0" y="0"/>
                </a:lnTo>
                <a:lnTo>
                  <a:pt x="0" y="470916"/>
                </a:lnTo>
                <a:lnTo>
                  <a:pt x="362711" y="470916"/>
                </a:lnTo>
                <a:lnTo>
                  <a:pt x="36271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84676" y="392506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 h="0">
                <a:moveTo>
                  <a:pt x="0" y="0"/>
                </a:moveTo>
                <a:lnTo>
                  <a:pt x="364236" y="0"/>
                </a:lnTo>
              </a:path>
            </a:pathLst>
          </a:custGeom>
          <a:ln w="25907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061203" y="2432304"/>
            <a:ext cx="363220" cy="1506220"/>
          </a:xfrm>
          <a:custGeom>
            <a:avLst/>
            <a:gdLst/>
            <a:ahLst/>
            <a:cxnLst/>
            <a:rect l="l" t="t" r="r" b="b"/>
            <a:pathLst>
              <a:path w="363220" h="1506220">
                <a:moveTo>
                  <a:pt x="362712" y="0"/>
                </a:moveTo>
                <a:lnTo>
                  <a:pt x="0" y="0"/>
                </a:lnTo>
                <a:lnTo>
                  <a:pt x="0" y="1505711"/>
                </a:lnTo>
                <a:lnTo>
                  <a:pt x="362712" y="1505711"/>
                </a:lnTo>
                <a:lnTo>
                  <a:pt x="36271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37732" y="3692652"/>
            <a:ext cx="363220" cy="245745"/>
          </a:xfrm>
          <a:custGeom>
            <a:avLst/>
            <a:gdLst/>
            <a:ahLst/>
            <a:cxnLst/>
            <a:rect l="l" t="t" r="r" b="b"/>
            <a:pathLst>
              <a:path w="363220" h="245745">
                <a:moveTo>
                  <a:pt x="362712" y="0"/>
                </a:moveTo>
                <a:lnTo>
                  <a:pt x="0" y="0"/>
                </a:lnTo>
                <a:lnTo>
                  <a:pt x="0" y="245364"/>
                </a:lnTo>
                <a:lnTo>
                  <a:pt x="362712" y="245364"/>
                </a:lnTo>
                <a:lnTo>
                  <a:pt x="36271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412735" y="3921252"/>
            <a:ext cx="364490" cy="0"/>
          </a:xfrm>
          <a:custGeom>
            <a:avLst/>
            <a:gdLst/>
            <a:ahLst/>
            <a:cxnLst/>
            <a:rect l="l" t="t" r="r" b="b"/>
            <a:pathLst>
              <a:path w="364490" h="0">
                <a:moveTo>
                  <a:pt x="0" y="0"/>
                </a:moveTo>
                <a:lnTo>
                  <a:pt x="364236" y="0"/>
                </a:lnTo>
              </a:path>
            </a:pathLst>
          </a:custGeom>
          <a:ln w="3352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84248" y="2020823"/>
            <a:ext cx="363220" cy="1917700"/>
          </a:xfrm>
          <a:custGeom>
            <a:avLst/>
            <a:gdLst/>
            <a:ahLst/>
            <a:cxnLst/>
            <a:rect l="l" t="t" r="r" b="b"/>
            <a:pathLst>
              <a:path w="363219" h="1917700">
                <a:moveTo>
                  <a:pt x="362712" y="0"/>
                </a:moveTo>
                <a:lnTo>
                  <a:pt x="0" y="0"/>
                </a:lnTo>
                <a:lnTo>
                  <a:pt x="0" y="1917191"/>
                </a:lnTo>
                <a:lnTo>
                  <a:pt x="362712" y="1917191"/>
                </a:lnTo>
                <a:lnTo>
                  <a:pt x="3627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59251" y="3717035"/>
            <a:ext cx="363220" cy="220979"/>
          </a:xfrm>
          <a:custGeom>
            <a:avLst/>
            <a:gdLst/>
            <a:ahLst/>
            <a:cxnLst/>
            <a:rect l="l" t="t" r="r" b="b"/>
            <a:pathLst>
              <a:path w="363220" h="220979">
                <a:moveTo>
                  <a:pt x="362712" y="0"/>
                </a:moveTo>
                <a:lnTo>
                  <a:pt x="0" y="0"/>
                </a:lnTo>
                <a:lnTo>
                  <a:pt x="0" y="220979"/>
                </a:lnTo>
                <a:lnTo>
                  <a:pt x="362712" y="220979"/>
                </a:lnTo>
                <a:lnTo>
                  <a:pt x="3627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35779" y="3934205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7619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10784" y="1990344"/>
            <a:ext cx="364490" cy="1948180"/>
          </a:xfrm>
          <a:custGeom>
            <a:avLst/>
            <a:gdLst/>
            <a:ahLst/>
            <a:cxnLst/>
            <a:rect l="l" t="t" r="r" b="b"/>
            <a:pathLst>
              <a:path w="364489" h="1948179">
                <a:moveTo>
                  <a:pt x="364236" y="0"/>
                </a:moveTo>
                <a:lnTo>
                  <a:pt x="0" y="0"/>
                </a:lnTo>
                <a:lnTo>
                  <a:pt x="0" y="1947672"/>
                </a:lnTo>
                <a:lnTo>
                  <a:pt x="364236" y="1947672"/>
                </a:lnTo>
                <a:lnTo>
                  <a:pt x="3642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687311" y="3739896"/>
            <a:ext cx="363220" cy="198120"/>
          </a:xfrm>
          <a:custGeom>
            <a:avLst/>
            <a:gdLst/>
            <a:ahLst/>
            <a:cxnLst/>
            <a:rect l="l" t="t" r="r" b="b"/>
            <a:pathLst>
              <a:path w="363220" h="198120">
                <a:moveTo>
                  <a:pt x="362712" y="0"/>
                </a:moveTo>
                <a:lnTo>
                  <a:pt x="0" y="0"/>
                </a:lnTo>
                <a:lnTo>
                  <a:pt x="0" y="198119"/>
                </a:lnTo>
                <a:lnTo>
                  <a:pt x="362712" y="198119"/>
                </a:lnTo>
                <a:lnTo>
                  <a:pt x="3627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863840" y="3930396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 h="0">
                <a:moveTo>
                  <a:pt x="0" y="0"/>
                </a:moveTo>
                <a:lnTo>
                  <a:pt x="362711" y="0"/>
                </a:lnTo>
              </a:path>
            </a:pathLst>
          </a:custGeom>
          <a:ln w="1524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51788" y="3938015"/>
            <a:ext cx="7056120" cy="0"/>
          </a:xfrm>
          <a:custGeom>
            <a:avLst/>
            <a:gdLst/>
            <a:ahLst/>
            <a:cxnLst/>
            <a:rect l="l" t="t" r="r" b="b"/>
            <a:pathLst>
              <a:path w="7056120" h="0">
                <a:moveTo>
                  <a:pt x="0" y="0"/>
                </a:moveTo>
                <a:lnTo>
                  <a:pt x="7056119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048003" y="3782364"/>
            <a:ext cx="1289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44981" y="3293490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20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44981" y="2803905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40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44981" y="2314701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60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44981" y="1825243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80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46885" y="4047235"/>
            <a:ext cx="3873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44536A"/>
                </a:solidFill>
                <a:latin typeface="Calibri"/>
                <a:cs typeface="Calibri"/>
              </a:rPr>
              <a:t>po</a:t>
            </a:r>
            <a:r>
              <a:rPr dirty="0" sz="1600" spc="5">
                <a:solidFill>
                  <a:srgbClr val="44536A"/>
                </a:solidFill>
                <a:latin typeface="Calibri"/>
                <a:cs typeface="Calibri"/>
              </a:rPr>
              <a:t>s</a:t>
            </a:r>
            <a:r>
              <a:rPr dirty="0" sz="1600" spc="-5">
                <a:solidFill>
                  <a:srgbClr val="44536A"/>
                </a:solidFill>
                <a:latin typeface="Calibri"/>
                <a:cs typeface="Calibri"/>
              </a:rPr>
              <a:t>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65450" y="4047235"/>
            <a:ext cx="3035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1M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89908" y="4047235"/>
            <a:ext cx="404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1</a:t>
            </a:r>
            <a:r>
              <a:rPr dirty="0" sz="1600" spc="-10">
                <a:solidFill>
                  <a:srgbClr val="44536A"/>
                </a:solidFill>
                <a:latin typeface="Calibri"/>
                <a:cs typeface="Calibri"/>
              </a:rPr>
              <a:t>2</a:t>
            </a:r>
            <a:r>
              <a:rPr dirty="0" sz="1600" spc="-5">
                <a:solidFill>
                  <a:srgbClr val="44536A"/>
                </a:solidFill>
                <a:latin typeface="Calibri"/>
                <a:cs typeface="Calibri"/>
              </a:rPr>
              <a:t>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75326" y="4047235"/>
            <a:ext cx="3873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44536A"/>
                </a:solidFill>
                <a:latin typeface="Calibri"/>
                <a:cs typeface="Calibri"/>
              </a:rPr>
              <a:t>po</a:t>
            </a:r>
            <a:r>
              <a:rPr dirty="0" sz="1600" spc="5">
                <a:solidFill>
                  <a:srgbClr val="44536A"/>
                </a:solidFill>
                <a:latin typeface="Calibri"/>
                <a:cs typeface="Calibri"/>
              </a:rPr>
              <a:t>s</a:t>
            </a:r>
            <a:r>
              <a:rPr dirty="0" sz="1600" spc="-5">
                <a:solidFill>
                  <a:srgbClr val="44536A"/>
                </a:solidFill>
                <a:latin typeface="Calibri"/>
                <a:cs typeface="Calibri"/>
              </a:rPr>
              <a:t>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493890" y="4047235"/>
            <a:ext cx="3035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3M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18603" y="4047235"/>
            <a:ext cx="404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1</a:t>
            </a:r>
            <a:r>
              <a:rPr dirty="0" sz="1600" spc="-10">
                <a:solidFill>
                  <a:srgbClr val="44536A"/>
                </a:solidFill>
                <a:latin typeface="Calibri"/>
                <a:cs typeface="Calibri"/>
              </a:rPr>
              <a:t>2</a:t>
            </a:r>
            <a:r>
              <a:rPr dirty="0" sz="1600" spc="-5">
                <a:solidFill>
                  <a:srgbClr val="44536A"/>
                </a:solidFill>
                <a:latin typeface="Calibri"/>
                <a:cs typeface="Calibri"/>
              </a:rPr>
              <a:t>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740906" y="1029614"/>
            <a:ext cx="646430" cy="255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05"/>
              </a:lnSpc>
            </a:pPr>
            <a:r>
              <a:rPr dirty="0" sz="2000" spc="-5">
                <a:solidFill>
                  <a:srgbClr val="44536A"/>
                </a:solidFill>
                <a:latin typeface="Calibri"/>
                <a:cs typeface="Calibri"/>
              </a:rPr>
              <a:t>ST</a:t>
            </a:r>
            <a:r>
              <a:rPr dirty="0" sz="2000" spc="-15">
                <a:solidFill>
                  <a:srgbClr val="44536A"/>
                </a:solidFill>
                <a:latin typeface="Calibri"/>
                <a:cs typeface="Calibri"/>
              </a:rPr>
              <a:t>E</a:t>
            </a:r>
            <a:r>
              <a:rPr dirty="0" sz="2000">
                <a:solidFill>
                  <a:srgbClr val="44536A"/>
                </a:solidFill>
                <a:latin typeface="Calibri"/>
                <a:cs typeface="Calibri"/>
              </a:rPr>
              <a:t>MI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75884" y="1206499"/>
            <a:ext cx="6927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P&lt;</a:t>
            </a:r>
            <a:r>
              <a:rPr dirty="0" sz="1600" spc="-10">
                <a:latin typeface="Calibri"/>
                <a:cs typeface="Calibri"/>
              </a:rPr>
              <a:t>0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10">
                <a:latin typeface="Calibri"/>
                <a:cs typeface="Calibri"/>
              </a:rPr>
              <a:t>00</a:t>
            </a:r>
            <a:r>
              <a:rPr dirty="0" sz="1600" spc="-5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55722" y="2824733"/>
            <a:ext cx="6927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P&lt;</a:t>
            </a:r>
            <a:r>
              <a:rPr dirty="0" sz="1600" spc="-10">
                <a:latin typeface="Calibri"/>
                <a:cs typeface="Calibri"/>
              </a:rPr>
              <a:t>0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10">
                <a:latin typeface="Calibri"/>
                <a:cs typeface="Calibri"/>
              </a:rPr>
              <a:t>00</a:t>
            </a:r>
            <a:r>
              <a:rPr dirty="0" sz="1600" spc="-5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41984" y="1023654"/>
            <a:ext cx="433705" cy="58102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1400">
                <a:latin typeface="Calibri"/>
                <a:cs typeface="Calibri"/>
              </a:rPr>
              <a:t>(%)</a:t>
            </a:r>
            <a:endParaRPr sz="1400">
              <a:latin typeface="Calibri"/>
              <a:cs typeface="Calibri"/>
            </a:endParaRPr>
          </a:p>
          <a:p>
            <a:pPr marL="112395">
              <a:lnSpc>
                <a:spcPct val="100000"/>
              </a:lnSpc>
              <a:spcBef>
                <a:spcPts val="405"/>
              </a:spcBef>
            </a:pPr>
            <a:r>
              <a:rPr dirty="0" sz="1600">
                <a:solidFill>
                  <a:srgbClr val="44536A"/>
                </a:solidFill>
                <a:latin typeface="Calibri"/>
                <a:cs typeface="Calibri"/>
              </a:rPr>
              <a:t>1</a:t>
            </a:r>
            <a:r>
              <a:rPr dirty="0" sz="1600" spc="-1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r>
              <a:rPr dirty="0" sz="1600" spc="-5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65275" y="1343609"/>
            <a:ext cx="6921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P=</a:t>
            </a:r>
            <a:r>
              <a:rPr dirty="0" sz="1600" spc="-15">
                <a:latin typeface="Calibri"/>
                <a:cs typeface="Calibri"/>
              </a:rPr>
              <a:t>0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15">
                <a:latin typeface="Calibri"/>
                <a:cs typeface="Calibri"/>
              </a:rPr>
              <a:t>00</a:t>
            </a:r>
            <a:r>
              <a:rPr dirty="0" sz="1600" spc="-5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456426" y="1640585"/>
            <a:ext cx="14935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Calibri"/>
                <a:cs typeface="Calibri"/>
              </a:rPr>
              <a:t>P </a:t>
            </a:r>
            <a:r>
              <a:rPr dirty="0" sz="1200" spc="-5" i="1">
                <a:latin typeface="Calibri"/>
                <a:cs typeface="Calibri"/>
              </a:rPr>
              <a:t>trend forward </a:t>
            </a:r>
            <a:r>
              <a:rPr dirty="0" sz="1200" i="1">
                <a:latin typeface="Calibri"/>
                <a:cs typeface="Calibri"/>
              </a:rPr>
              <a:t>&lt;</a:t>
            </a:r>
            <a:r>
              <a:rPr dirty="0" sz="1200" spc="-55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0.001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47620" y="1620139"/>
            <a:ext cx="14935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Calibri"/>
                <a:cs typeface="Calibri"/>
              </a:rPr>
              <a:t>P </a:t>
            </a:r>
            <a:r>
              <a:rPr dirty="0" sz="1200" spc="-5" i="1">
                <a:latin typeface="Calibri"/>
                <a:cs typeface="Calibri"/>
              </a:rPr>
              <a:t>trend forward </a:t>
            </a:r>
            <a:r>
              <a:rPr dirty="0" sz="1200" i="1">
                <a:latin typeface="Calibri"/>
                <a:cs typeface="Calibri"/>
              </a:rPr>
              <a:t>&lt;</a:t>
            </a:r>
            <a:r>
              <a:rPr dirty="0" sz="1200" spc="-55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0.001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84752" y="3392170"/>
            <a:ext cx="5905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P=</a:t>
            </a:r>
            <a:r>
              <a:rPr dirty="0" sz="1600" spc="-10">
                <a:latin typeface="Calibri"/>
                <a:cs typeface="Calibri"/>
              </a:rPr>
              <a:t>0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10">
                <a:latin typeface="Calibri"/>
                <a:cs typeface="Calibri"/>
              </a:rPr>
              <a:t>1</a:t>
            </a:r>
            <a:r>
              <a:rPr dirty="0" sz="1600" spc="-5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400546" y="3052317"/>
            <a:ext cx="6927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P=</a:t>
            </a:r>
            <a:r>
              <a:rPr dirty="0" sz="1600" spc="-10">
                <a:latin typeface="Calibri"/>
                <a:cs typeface="Calibri"/>
              </a:rPr>
              <a:t>0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10">
                <a:latin typeface="Calibri"/>
                <a:cs typeface="Calibri"/>
              </a:rPr>
              <a:t>08</a:t>
            </a:r>
            <a:r>
              <a:rPr dirty="0" sz="1600" spc="-5">
                <a:latin typeface="Calibri"/>
                <a:cs typeface="Calibri"/>
              </a:rPr>
              <a:t>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500366" y="3426078"/>
            <a:ext cx="6927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P=</a:t>
            </a:r>
            <a:r>
              <a:rPr dirty="0" sz="1600" spc="-10">
                <a:latin typeface="Calibri"/>
                <a:cs typeface="Calibri"/>
              </a:rPr>
              <a:t>0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 spc="-10">
                <a:latin typeface="Calibri"/>
                <a:cs typeface="Calibri"/>
              </a:rPr>
              <a:t>02</a:t>
            </a:r>
            <a:r>
              <a:rPr dirty="0" sz="1600" spc="-5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615439" y="1903476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 h="0">
                <a:moveTo>
                  <a:pt x="0" y="0"/>
                </a:moveTo>
                <a:lnTo>
                  <a:pt x="189357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12976" y="1903476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188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042160" y="1744979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 h="0">
                <a:moveTo>
                  <a:pt x="0" y="0"/>
                </a:moveTo>
                <a:lnTo>
                  <a:pt x="229742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159507" y="1744979"/>
            <a:ext cx="0" cy="275590"/>
          </a:xfrm>
          <a:custGeom>
            <a:avLst/>
            <a:gdLst/>
            <a:ahLst/>
            <a:cxnLst/>
            <a:rect l="l" t="t" r="r" b="b"/>
            <a:pathLst>
              <a:path w="0" h="275589">
                <a:moveTo>
                  <a:pt x="0" y="0"/>
                </a:moveTo>
                <a:lnTo>
                  <a:pt x="0" y="275209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743200" y="3192779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 h="0">
                <a:moveTo>
                  <a:pt x="0" y="0"/>
                </a:moveTo>
                <a:lnTo>
                  <a:pt x="260223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77311" y="3192779"/>
            <a:ext cx="0" cy="281940"/>
          </a:xfrm>
          <a:custGeom>
            <a:avLst/>
            <a:gdLst/>
            <a:ahLst/>
            <a:cxnLst/>
            <a:rect l="l" t="t" r="r" b="b"/>
            <a:pathLst>
              <a:path w="0" h="281939">
                <a:moveTo>
                  <a:pt x="0" y="0"/>
                </a:moveTo>
                <a:lnTo>
                  <a:pt x="0" y="281431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201923" y="3470147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 h="0">
                <a:moveTo>
                  <a:pt x="0" y="0"/>
                </a:moveTo>
                <a:lnTo>
                  <a:pt x="257937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334511" y="3470147"/>
            <a:ext cx="0" cy="248920"/>
          </a:xfrm>
          <a:custGeom>
            <a:avLst/>
            <a:gdLst/>
            <a:ahLst/>
            <a:cxnLst/>
            <a:rect l="l" t="t" r="r" b="b"/>
            <a:pathLst>
              <a:path w="0" h="248920">
                <a:moveTo>
                  <a:pt x="0" y="0"/>
                </a:moveTo>
                <a:lnTo>
                  <a:pt x="0" y="248538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921252" y="3803903"/>
            <a:ext cx="270510" cy="0"/>
          </a:xfrm>
          <a:custGeom>
            <a:avLst/>
            <a:gdLst/>
            <a:ahLst/>
            <a:cxnLst/>
            <a:rect l="l" t="t" r="r" b="b"/>
            <a:pathLst>
              <a:path w="270510" h="0">
                <a:moveTo>
                  <a:pt x="0" y="0"/>
                </a:moveTo>
                <a:lnTo>
                  <a:pt x="270128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059935" y="3803903"/>
            <a:ext cx="0" cy="95885"/>
          </a:xfrm>
          <a:custGeom>
            <a:avLst/>
            <a:gdLst/>
            <a:ahLst/>
            <a:cxnLst/>
            <a:rect l="l" t="t" r="r" b="b"/>
            <a:pathLst>
              <a:path w="0" h="95885">
                <a:moveTo>
                  <a:pt x="0" y="0"/>
                </a:moveTo>
                <a:lnTo>
                  <a:pt x="0" y="95872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387596" y="3803903"/>
            <a:ext cx="249554" cy="0"/>
          </a:xfrm>
          <a:custGeom>
            <a:avLst/>
            <a:gdLst/>
            <a:ahLst/>
            <a:cxnLst/>
            <a:rect l="l" t="t" r="r" b="b"/>
            <a:pathLst>
              <a:path w="249554" h="0">
                <a:moveTo>
                  <a:pt x="0" y="0"/>
                </a:moveTo>
                <a:lnTo>
                  <a:pt x="249427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515611" y="3803903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0"/>
                </a:moveTo>
                <a:lnTo>
                  <a:pt x="0" y="123367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13020" y="2061972"/>
            <a:ext cx="237490" cy="0"/>
          </a:xfrm>
          <a:custGeom>
            <a:avLst/>
            <a:gdLst/>
            <a:ahLst/>
            <a:cxnLst/>
            <a:rect l="l" t="t" r="r" b="b"/>
            <a:pathLst>
              <a:path w="237489" h="0">
                <a:moveTo>
                  <a:pt x="0" y="0"/>
                </a:moveTo>
                <a:lnTo>
                  <a:pt x="237362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234940" y="2061972"/>
            <a:ext cx="0" cy="377190"/>
          </a:xfrm>
          <a:custGeom>
            <a:avLst/>
            <a:gdLst/>
            <a:ahLst/>
            <a:cxnLst/>
            <a:rect l="l" t="t" r="r" b="b"/>
            <a:pathLst>
              <a:path w="0" h="377189">
                <a:moveTo>
                  <a:pt x="0" y="0"/>
                </a:moveTo>
                <a:lnTo>
                  <a:pt x="0" y="377063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61076" y="1584960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 h="0">
                <a:moveTo>
                  <a:pt x="0" y="0"/>
                </a:moveTo>
                <a:lnTo>
                  <a:pt x="279273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702808" y="1584960"/>
            <a:ext cx="0" cy="391160"/>
          </a:xfrm>
          <a:custGeom>
            <a:avLst/>
            <a:gdLst/>
            <a:ahLst/>
            <a:cxnLst/>
            <a:rect l="l" t="t" r="r" b="b"/>
            <a:pathLst>
              <a:path w="0" h="391160">
                <a:moveTo>
                  <a:pt x="0" y="0"/>
                </a:moveTo>
                <a:lnTo>
                  <a:pt x="0" y="391032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254496" y="3448811"/>
            <a:ext cx="304165" cy="0"/>
          </a:xfrm>
          <a:custGeom>
            <a:avLst/>
            <a:gdLst/>
            <a:ahLst/>
            <a:cxnLst/>
            <a:rect l="l" t="t" r="r" b="b"/>
            <a:pathLst>
              <a:path w="304165" h="0">
                <a:moveTo>
                  <a:pt x="0" y="0"/>
                </a:moveTo>
                <a:lnTo>
                  <a:pt x="30391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409944" y="3448811"/>
            <a:ext cx="0" cy="248920"/>
          </a:xfrm>
          <a:custGeom>
            <a:avLst/>
            <a:gdLst/>
            <a:ahLst/>
            <a:cxnLst/>
            <a:rect l="l" t="t" r="r" b="b"/>
            <a:pathLst>
              <a:path w="0" h="248920">
                <a:moveTo>
                  <a:pt x="0" y="0"/>
                </a:moveTo>
                <a:lnTo>
                  <a:pt x="0" y="248538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737604" y="3496055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 h="0">
                <a:moveTo>
                  <a:pt x="0" y="0"/>
                </a:moveTo>
                <a:lnTo>
                  <a:pt x="273812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877811" y="3496055"/>
            <a:ext cx="0" cy="242570"/>
          </a:xfrm>
          <a:custGeom>
            <a:avLst/>
            <a:gdLst/>
            <a:ahLst/>
            <a:cxnLst/>
            <a:rect l="l" t="t" r="r" b="b"/>
            <a:pathLst>
              <a:path w="0" h="242570">
                <a:moveTo>
                  <a:pt x="0" y="0"/>
                </a:moveTo>
                <a:lnTo>
                  <a:pt x="0" y="24257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432547" y="3803903"/>
            <a:ext cx="278765" cy="0"/>
          </a:xfrm>
          <a:custGeom>
            <a:avLst/>
            <a:gdLst/>
            <a:ahLst/>
            <a:cxnLst/>
            <a:rect l="l" t="t" r="r" b="b"/>
            <a:pathLst>
              <a:path w="278765" h="0">
                <a:moveTo>
                  <a:pt x="0" y="0"/>
                </a:moveTo>
                <a:lnTo>
                  <a:pt x="278765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575804" y="3803903"/>
            <a:ext cx="0" cy="95885"/>
          </a:xfrm>
          <a:custGeom>
            <a:avLst/>
            <a:gdLst/>
            <a:ahLst/>
            <a:cxnLst/>
            <a:rect l="l" t="t" r="r" b="b"/>
            <a:pathLst>
              <a:path w="0" h="95885">
                <a:moveTo>
                  <a:pt x="0" y="0"/>
                </a:moveTo>
                <a:lnTo>
                  <a:pt x="0" y="95872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906511" y="3814571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 h="0">
                <a:moveTo>
                  <a:pt x="0" y="0"/>
                </a:moveTo>
                <a:lnTo>
                  <a:pt x="253365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037576" y="3814571"/>
            <a:ext cx="0" cy="95885"/>
          </a:xfrm>
          <a:custGeom>
            <a:avLst/>
            <a:gdLst/>
            <a:ahLst/>
            <a:cxnLst/>
            <a:rect l="l" t="t" r="r" b="b"/>
            <a:pathLst>
              <a:path w="0" h="95885">
                <a:moveTo>
                  <a:pt x="0" y="0"/>
                </a:moveTo>
                <a:lnTo>
                  <a:pt x="0" y="95872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295644" y="934211"/>
            <a:ext cx="1679575" cy="299085"/>
          </a:xfrm>
          <a:custGeom>
            <a:avLst/>
            <a:gdLst/>
            <a:ahLst/>
            <a:cxnLst/>
            <a:rect l="l" t="t" r="r" b="b"/>
            <a:pathLst>
              <a:path w="1679575" h="299084">
                <a:moveTo>
                  <a:pt x="0" y="298703"/>
                </a:moveTo>
                <a:lnTo>
                  <a:pt x="1679448" y="298703"/>
                </a:lnTo>
                <a:lnTo>
                  <a:pt x="1679448" y="0"/>
                </a:lnTo>
                <a:lnTo>
                  <a:pt x="0" y="0"/>
                </a:lnTo>
                <a:lnTo>
                  <a:pt x="0" y="298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295644" y="934211"/>
            <a:ext cx="1679575" cy="299085"/>
          </a:xfrm>
          <a:custGeom>
            <a:avLst/>
            <a:gdLst/>
            <a:ahLst/>
            <a:cxnLst/>
            <a:rect l="l" t="t" r="r" b="b"/>
            <a:pathLst>
              <a:path w="1679575" h="299084">
                <a:moveTo>
                  <a:pt x="0" y="298703"/>
                </a:moveTo>
                <a:lnTo>
                  <a:pt x="1679448" y="298703"/>
                </a:lnTo>
                <a:lnTo>
                  <a:pt x="1679448" y="0"/>
                </a:lnTo>
                <a:lnTo>
                  <a:pt x="0" y="0"/>
                </a:lnTo>
                <a:lnTo>
                  <a:pt x="0" y="29870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547104" y="1039367"/>
            <a:ext cx="215265" cy="216535"/>
          </a:xfrm>
          <a:custGeom>
            <a:avLst/>
            <a:gdLst/>
            <a:ahLst/>
            <a:cxnLst/>
            <a:rect l="l" t="t" r="r" b="b"/>
            <a:pathLst>
              <a:path w="215265" h="216534">
                <a:moveTo>
                  <a:pt x="0" y="216408"/>
                </a:moveTo>
                <a:lnTo>
                  <a:pt x="214883" y="216408"/>
                </a:lnTo>
                <a:lnTo>
                  <a:pt x="214883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467600" y="1033272"/>
            <a:ext cx="215265" cy="216535"/>
          </a:xfrm>
          <a:custGeom>
            <a:avLst/>
            <a:gdLst/>
            <a:ahLst/>
            <a:cxnLst/>
            <a:rect l="l" t="t" r="r" b="b"/>
            <a:pathLst>
              <a:path w="215265" h="216534">
                <a:moveTo>
                  <a:pt x="0" y="216408"/>
                </a:moveTo>
                <a:lnTo>
                  <a:pt x="214883" y="216408"/>
                </a:lnTo>
                <a:lnTo>
                  <a:pt x="214883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6849618" y="1023569"/>
            <a:ext cx="47752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5">
                <a:latin typeface="Calibri"/>
                <a:cs typeface="Calibri"/>
              </a:rPr>
              <a:t>S</a:t>
            </a:r>
            <a:r>
              <a:rPr dirty="0" sz="1400" spc="-5">
                <a:latin typeface="Calibri"/>
                <a:cs typeface="Calibri"/>
              </a:rPr>
              <a:t>TE</a:t>
            </a:r>
            <a:r>
              <a:rPr dirty="0" sz="1400" spc="-5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835900" y="1002538"/>
            <a:ext cx="821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Stable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652766" y="2045665"/>
            <a:ext cx="118173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Repeated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ANOVA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Calibri"/>
                <a:cs typeface="Calibri"/>
              </a:rPr>
              <a:t>p &lt; 0.001: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respectively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94805" y="4410583"/>
            <a:ext cx="1086485" cy="254000"/>
          </a:xfrm>
          <a:custGeom>
            <a:avLst/>
            <a:gdLst/>
            <a:ahLst/>
            <a:cxnLst/>
            <a:rect l="l" t="t" r="r" b="b"/>
            <a:pathLst>
              <a:path w="1086485" h="254000">
                <a:moveTo>
                  <a:pt x="0" y="253923"/>
                </a:moveTo>
                <a:lnTo>
                  <a:pt x="1086065" y="253923"/>
                </a:lnTo>
                <a:lnTo>
                  <a:pt x="1086065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380871" y="4410583"/>
            <a:ext cx="1115060" cy="254000"/>
          </a:xfrm>
          <a:custGeom>
            <a:avLst/>
            <a:gdLst/>
            <a:ahLst/>
            <a:cxnLst/>
            <a:rect l="l" t="t" r="r" b="b"/>
            <a:pathLst>
              <a:path w="1115060" h="254000">
                <a:moveTo>
                  <a:pt x="0" y="253923"/>
                </a:moveTo>
                <a:lnTo>
                  <a:pt x="1115021" y="253923"/>
                </a:lnTo>
                <a:lnTo>
                  <a:pt x="1115021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495930" y="4410583"/>
            <a:ext cx="1129665" cy="254000"/>
          </a:xfrm>
          <a:custGeom>
            <a:avLst/>
            <a:gdLst/>
            <a:ahLst/>
            <a:cxnLst/>
            <a:rect l="l" t="t" r="r" b="b"/>
            <a:pathLst>
              <a:path w="1129664" h="254000">
                <a:moveTo>
                  <a:pt x="0" y="253923"/>
                </a:moveTo>
                <a:lnTo>
                  <a:pt x="1129499" y="253923"/>
                </a:lnTo>
                <a:lnTo>
                  <a:pt x="1129499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625341" y="4410583"/>
            <a:ext cx="1115060" cy="254000"/>
          </a:xfrm>
          <a:custGeom>
            <a:avLst/>
            <a:gdLst/>
            <a:ahLst/>
            <a:cxnLst/>
            <a:rect l="l" t="t" r="r" b="b"/>
            <a:pathLst>
              <a:path w="1115060" h="254000">
                <a:moveTo>
                  <a:pt x="0" y="253923"/>
                </a:moveTo>
                <a:lnTo>
                  <a:pt x="1115021" y="253923"/>
                </a:lnTo>
                <a:lnTo>
                  <a:pt x="1115021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4805" y="4664506"/>
            <a:ext cx="1086485" cy="254000"/>
          </a:xfrm>
          <a:custGeom>
            <a:avLst/>
            <a:gdLst/>
            <a:ahLst/>
            <a:cxnLst/>
            <a:rect l="l" t="t" r="r" b="b"/>
            <a:pathLst>
              <a:path w="1086485" h="254000">
                <a:moveTo>
                  <a:pt x="0" y="253923"/>
                </a:moveTo>
                <a:lnTo>
                  <a:pt x="1086065" y="253923"/>
                </a:lnTo>
                <a:lnTo>
                  <a:pt x="1086065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380871" y="4664506"/>
            <a:ext cx="1115060" cy="254000"/>
          </a:xfrm>
          <a:custGeom>
            <a:avLst/>
            <a:gdLst/>
            <a:ahLst/>
            <a:cxnLst/>
            <a:rect l="l" t="t" r="r" b="b"/>
            <a:pathLst>
              <a:path w="1115060" h="254000">
                <a:moveTo>
                  <a:pt x="0" y="253923"/>
                </a:moveTo>
                <a:lnTo>
                  <a:pt x="1115021" y="253923"/>
                </a:lnTo>
                <a:lnTo>
                  <a:pt x="1115021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495930" y="4664506"/>
            <a:ext cx="1129665" cy="254000"/>
          </a:xfrm>
          <a:custGeom>
            <a:avLst/>
            <a:gdLst/>
            <a:ahLst/>
            <a:cxnLst/>
            <a:rect l="l" t="t" r="r" b="b"/>
            <a:pathLst>
              <a:path w="1129664" h="254000">
                <a:moveTo>
                  <a:pt x="0" y="253923"/>
                </a:moveTo>
                <a:lnTo>
                  <a:pt x="1129499" y="253923"/>
                </a:lnTo>
                <a:lnTo>
                  <a:pt x="1129499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625341" y="4664506"/>
            <a:ext cx="1115060" cy="254000"/>
          </a:xfrm>
          <a:custGeom>
            <a:avLst/>
            <a:gdLst/>
            <a:ahLst/>
            <a:cxnLst/>
            <a:rect l="l" t="t" r="r" b="b"/>
            <a:pathLst>
              <a:path w="1115060" h="254000">
                <a:moveTo>
                  <a:pt x="0" y="253923"/>
                </a:moveTo>
                <a:lnTo>
                  <a:pt x="1115021" y="253923"/>
                </a:lnTo>
                <a:lnTo>
                  <a:pt x="1115021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380871" y="4404233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495930" y="4404233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625341" y="4404233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88455" y="4664506"/>
            <a:ext cx="4458335" cy="0"/>
          </a:xfrm>
          <a:custGeom>
            <a:avLst/>
            <a:gdLst/>
            <a:ahLst/>
            <a:cxnLst/>
            <a:rect l="l" t="t" r="r" b="b"/>
            <a:pathLst>
              <a:path w="4458335" h="0">
                <a:moveTo>
                  <a:pt x="0" y="0"/>
                </a:moveTo>
                <a:lnTo>
                  <a:pt x="44582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94805" y="4404233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740402" y="4404233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88455" y="4410583"/>
            <a:ext cx="4458335" cy="0"/>
          </a:xfrm>
          <a:custGeom>
            <a:avLst/>
            <a:gdLst/>
            <a:ahLst/>
            <a:cxnLst/>
            <a:rect l="l" t="t" r="r" b="b"/>
            <a:pathLst>
              <a:path w="4458335" h="0">
                <a:moveTo>
                  <a:pt x="0" y="0"/>
                </a:moveTo>
                <a:lnTo>
                  <a:pt x="44582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88455" y="4918430"/>
            <a:ext cx="4458335" cy="0"/>
          </a:xfrm>
          <a:custGeom>
            <a:avLst/>
            <a:gdLst/>
            <a:ahLst/>
            <a:cxnLst/>
            <a:rect l="l" t="t" r="r" b="b"/>
            <a:pathLst>
              <a:path w="4458335" h="0">
                <a:moveTo>
                  <a:pt x="0" y="0"/>
                </a:moveTo>
                <a:lnTo>
                  <a:pt x="44582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551180" y="4437075"/>
            <a:ext cx="57340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latin typeface="Calibri"/>
                <a:cs typeface="Calibri"/>
              </a:rPr>
              <a:t>STEMI</a:t>
            </a:r>
            <a:r>
              <a:rPr dirty="0" sz="1050" spc="-55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(%)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528699" y="4437075"/>
            <a:ext cx="818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mbria Math"/>
                <a:cs typeface="Cambria Math"/>
              </a:rPr>
              <a:t>68.01 ±</a:t>
            </a:r>
            <a:r>
              <a:rPr dirty="0" sz="1050" spc="-4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17.88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660650" y="4437075"/>
            <a:ext cx="8001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19.27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45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11.73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851275" y="4437075"/>
            <a:ext cx="6629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1.11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5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1.73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21640" y="4691278"/>
            <a:ext cx="8312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latin typeface="Calibri"/>
                <a:cs typeface="Calibri"/>
              </a:rPr>
              <a:t>Stable </a:t>
            </a:r>
            <a:r>
              <a:rPr dirty="0" sz="1050">
                <a:latin typeface="Calibri"/>
                <a:cs typeface="Calibri"/>
              </a:rPr>
              <a:t>CAD</a:t>
            </a:r>
            <a:r>
              <a:rPr dirty="0" sz="1050" spc="-60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(%)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528699" y="4691278"/>
            <a:ext cx="818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mbria Math"/>
                <a:cs typeface="Cambria Math"/>
              </a:rPr>
              <a:t>78.39 ±</a:t>
            </a:r>
            <a:r>
              <a:rPr dirty="0" sz="1050" spc="-4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18.61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729229" y="4691278"/>
            <a:ext cx="6629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9.04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5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8.17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848227" y="4691278"/>
            <a:ext cx="6692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dirty="0" sz="1050">
                <a:solidFill>
                  <a:srgbClr val="FF0000"/>
                </a:solidFill>
                <a:latin typeface="Cambria Math"/>
                <a:cs typeface="Cambria Math"/>
              </a:rPr>
              <a:t>.66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1.16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4936235" y="4410849"/>
            <a:ext cx="1118870" cy="254000"/>
          </a:xfrm>
          <a:custGeom>
            <a:avLst/>
            <a:gdLst/>
            <a:ahLst/>
            <a:cxnLst/>
            <a:rect l="l" t="t" r="r" b="b"/>
            <a:pathLst>
              <a:path w="1118870" h="254000">
                <a:moveTo>
                  <a:pt x="0" y="253923"/>
                </a:moveTo>
                <a:lnTo>
                  <a:pt x="1118323" y="253923"/>
                </a:lnTo>
                <a:lnTo>
                  <a:pt x="1118323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054597" y="4410849"/>
            <a:ext cx="1163320" cy="254000"/>
          </a:xfrm>
          <a:custGeom>
            <a:avLst/>
            <a:gdLst/>
            <a:ahLst/>
            <a:cxnLst/>
            <a:rect l="l" t="t" r="r" b="b"/>
            <a:pathLst>
              <a:path w="1163320" h="254000">
                <a:moveTo>
                  <a:pt x="0" y="253923"/>
                </a:moveTo>
                <a:lnTo>
                  <a:pt x="1163243" y="253923"/>
                </a:lnTo>
                <a:lnTo>
                  <a:pt x="1163243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7217791" y="4410849"/>
            <a:ext cx="1130935" cy="254000"/>
          </a:xfrm>
          <a:custGeom>
            <a:avLst/>
            <a:gdLst/>
            <a:ahLst/>
            <a:cxnLst/>
            <a:rect l="l" t="t" r="r" b="b"/>
            <a:pathLst>
              <a:path w="1130934" h="254000">
                <a:moveTo>
                  <a:pt x="0" y="253923"/>
                </a:moveTo>
                <a:lnTo>
                  <a:pt x="1130693" y="253923"/>
                </a:lnTo>
                <a:lnTo>
                  <a:pt x="1130693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00AF50">
              <a:alpha val="141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936235" y="4664773"/>
            <a:ext cx="1118870" cy="254000"/>
          </a:xfrm>
          <a:custGeom>
            <a:avLst/>
            <a:gdLst/>
            <a:ahLst/>
            <a:cxnLst/>
            <a:rect l="l" t="t" r="r" b="b"/>
            <a:pathLst>
              <a:path w="1118870" h="254000">
                <a:moveTo>
                  <a:pt x="0" y="253923"/>
                </a:moveTo>
                <a:lnTo>
                  <a:pt x="1118323" y="253923"/>
                </a:lnTo>
                <a:lnTo>
                  <a:pt x="1118323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054597" y="4664773"/>
            <a:ext cx="1163320" cy="254000"/>
          </a:xfrm>
          <a:custGeom>
            <a:avLst/>
            <a:gdLst/>
            <a:ahLst/>
            <a:cxnLst/>
            <a:rect l="l" t="t" r="r" b="b"/>
            <a:pathLst>
              <a:path w="1163320" h="254000">
                <a:moveTo>
                  <a:pt x="0" y="253923"/>
                </a:moveTo>
                <a:lnTo>
                  <a:pt x="1163243" y="253923"/>
                </a:lnTo>
                <a:lnTo>
                  <a:pt x="1163243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217791" y="4664773"/>
            <a:ext cx="1130935" cy="254000"/>
          </a:xfrm>
          <a:custGeom>
            <a:avLst/>
            <a:gdLst/>
            <a:ahLst/>
            <a:cxnLst/>
            <a:rect l="l" t="t" r="r" b="b"/>
            <a:pathLst>
              <a:path w="1130934" h="254000">
                <a:moveTo>
                  <a:pt x="0" y="253923"/>
                </a:moveTo>
                <a:lnTo>
                  <a:pt x="1130693" y="253923"/>
                </a:lnTo>
                <a:lnTo>
                  <a:pt x="1130693" y="0"/>
                </a:lnTo>
                <a:lnTo>
                  <a:pt x="0" y="0"/>
                </a:lnTo>
                <a:lnTo>
                  <a:pt x="0" y="253923"/>
                </a:lnTo>
                <a:close/>
              </a:path>
            </a:pathLst>
          </a:custGeom>
          <a:solidFill>
            <a:srgbClr val="FFC000">
              <a:alpha val="121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054597" y="4404499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217791" y="4404499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929885" y="4664773"/>
            <a:ext cx="3425190" cy="0"/>
          </a:xfrm>
          <a:custGeom>
            <a:avLst/>
            <a:gdLst/>
            <a:ahLst/>
            <a:cxnLst/>
            <a:rect l="l" t="t" r="r" b="b"/>
            <a:pathLst>
              <a:path w="3425190" h="0">
                <a:moveTo>
                  <a:pt x="0" y="0"/>
                </a:moveTo>
                <a:lnTo>
                  <a:pt x="342506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936235" y="4404499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348598" y="4404499"/>
            <a:ext cx="0" cy="520700"/>
          </a:xfrm>
          <a:custGeom>
            <a:avLst/>
            <a:gdLst/>
            <a:ahLst/>
            <a:cxnLst/>
            <a:rect l="l" t="t" r="r" b="b"/>
            <a:pathLst>
              <a:path w="0" h="520700">
                <a:moveTo>
                  <a:pt x="0" y="0"/>
                </a:moveTo>
                <a:lnTo>
                  <a:pt x="0" y="520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929885" y="4410849"/>
            <a:ext cx="3425190" cy="0"/>
          </a:xfrm>
          <a:custGeom>
            <a:avLst/>
            <a:gdLst/>
            <a:ahLst/>
            <a:cxnLst/>
            <a:rect l="l" t="t" r="r" b="b"/>
            <a:pathLst>
              <a:path w="3425190" h="0">
                <a:moveTo>
                  <a:pt x="0" y="0"/>
                </a:moveTo>
                <a:lnTo>
                  <a:pt x="342506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929885" y="4918697"/>
            <a:ext cx="3425190" cy="0"/>
          </a:xfrm>
          <a:custGeom>
            <a:avLst/>
            <a:gdLst/>
            <a:ahLst/>
            <a:cxnLst/>
            <a:rect l="l" t="t" r="r" b="b"/>
            <a:pathLst>
              <a:path w="3425190" h="0">
                <a:moveTo>
                  <a:pt x="0" y="0"/>
                </a:moveTo>
                <a:lnTo>
                  <a:pt x="342506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5086350" y="4437379"/>
            <a:ext cx="818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mbria Math"/>
                <a:cs typeface="Cambria Math"/>
              </a:rPr>
              <a:t>61.55 ±</a:t>
            </a:r>
            <a:r>
              <a:rPr dirty="0" sz="1050" spc="-4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18.69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270497" y="4437379"/>
            <a:ext cx="7315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10.07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7.23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451852" y="4437379"/>
            <a:ext cx="6629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1.40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5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2.12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086350" y="4691583"/>
            <a:ext cx="818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mbria Math"/>
                <a:cs typeface="Cambria Math"/>
              </a:rPr>
              <a:t>79.62 ±</a:t>
            </a:r>
            <a:r>
              <a:rPr dirty="0" sz="1050" spc="-4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14.14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305550" y="4691583"/>
            <a:ext cx="6629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8.11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5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7.66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48804" y="4691583"/>
            <a:ext cx="6692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dirty="0" sz="1050">
                <a:solidFill>
                  <a:srgbClr val="FF0000"/>
                </a:solidFill>
                <a:latin typeface="Cambria Math"/>
                <a:cs typeface="Cambria Math"/>
              </a:rPr>
              <a:t>.66 </a:t>
            </a:r>
            <a:r>
              <a:rPr dirty="0" sz="1050">
                <a:latin typeface="Cambria Math"/>
                <a:cs typeface="Cambria Math"/>
              </a:rPr>
              <a:t>±</a:t>
            </a:r>
            <a:r>
              <a:rPr dirty="0" sz="1050" spc="-50">
                <a:latin typeface="Cambria Math"/>
                <a:cs typeface="Cambria Math"/>
              </a:rPr>
              <a:t> </a:t>
            </a:r>
            <a:r>
              <a:rPr dirty="0" sz="1050" spc="-5">
                <a:latin typeface="Calibri"/>
                <a:cs typeface="Calibri"/>
              </a:rPr>
              <a:t>1.16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536698" y="2660142"/>
            <a:ext cx="1059180" cy="2365375"/>
          </a:xfrm>
          <a:custGeom>
            <a:avLst/>
            <a:gdLst/>
            <a:ahLst/>
            <a:cxnLst/>
            <a:rect l="l" t="t" r="r" b="b"/>
            <a:pathLst>
              <a:path w="1059179" h="2365375">
                <a:moveTo>
                  <a:pt x="0" y="2365248"/>
                </a:moveTo>
                <a:lnTo>
                  <a:pt x="1059179" y="2365248"/>
                </a:lnTo>
                <a:lnTo>
                  <a:pt x="1059179" y="0"/>
                </a:lnTo>
                <a:lnTo>
                  <a:pt x="0" y="0"/>
                </a:lnTo>
                <a:lnTo>
                  <a:pt x="0" y="2365248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6096761" y="2664714"/>
            <a:ext cx="1057910" cy="2365375"/>
          </a:xfrm>
          <a:custGeom>
            <a:avLst/>
            <a:gdLst/>
            <a:ahLst/>
            <a:cxnLst/>
            <a:rect l="l" t="t" r="r" b="b"/>
            <a:pathLst>
              <a:path w="1057909" h="2365375">
                <a:moveTo>
                  <a:pt x="0" y="2365248"/>
                </a:moveTo>
                <a:lnTo>
                  <a:pt x="1057656" y="2365248"/>
                </a:lnTo>
                <a:lnTo>
                  <a:pt x="1057656" y="0"/>
                </a:lnTo>
                <a:lnTo>
                  <a:pt x="0" y="0"/>
                </a:lnTo>
                <a:lnTo>
                  <a:pt x="0" y="2365248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653790" y="2660142"/>
            <a:ext cx="1057910" cy="2365375"/>
          </a:xfrm>
          <a:custGeom>
            <a:avLst/>
            <a:gdLst/>
            <a:ahLst/>
            <a:cxnLst/>
            <a:rect l="l" t="t" r="r" b="b"/>
            <a:pathLst>
              <a:path w="1057910" h="2365375">
                <a:moveTo>
                  <a:pt x="0" y="2365248"/>
                </a:moveTo>
                <a:lnTo>
                  <a:pt x="1057656" y="2365248"/>
                </a:lnTo>
                <a:lnTo>
                  <a:pt x="1057656" y="0"/>
                </a:lnTo>
                <a:lnTo>
                  <a:pt x="0" y="0"/>
                </a:lnTo>
                <a:lnTo>
                  <a:pt x="0" y="2365248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262621" y="2660142"/>
            <a:ext cx="1059180" cy="2365375"/>
          </a:xfrm>
          <a:custGeom>
            <a:avLst/>
            <a:gdLst/>
            <a:ahLst/>
            <a:cxnLst/>
            <a:rect l="l" t="t" r="r" b="b"/>
            <a:pathLst>
              <a:path w="1059179" h="2365375">
                <a:moveTo>
                  <a:pt x="0" y="2365248"/>
                </a:moveTo>
                <a:lnTo>
                  <a:pt x="1059179" y="2365248"/>
                </a:lnTo>
                <a:lnTo>
                  <a:pt x="1059179" y="0"/>
                </a:lnTo>
                <a:lnTo>
                  <a:pt x="0" y="0"/>
                </a:lnTo>
                <a:lnTo>
                  <a:pt x="0" y="2365248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13547" y="339394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496556" y="3393947"/>
            <a:ext cx="67310" cy="0"/>
          </a:xfrm>
          <a:custGeom>
            <a:avLst/>
            <a:gdLst/>
            <a:ahLst/>
            <a:cxnLst/>
            <a:rect l="l" t="t" r="r" b="b"/>
            <a:pathLst>
              <a:path w="67309" h="0">
                <a:moveTo>
                  <a:pt x="0" y="0"/>
                </a:moveTo>
                <a:lnTo>
                  <a:pt x="67055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701028" y="3393947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 h="0">
                <a:moveTo>
                  <a:pt x="0" y="0"/>
                </a:moveTo>
                <a:lnTo>
                  <a:pt x="54559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384035" y="3393947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 h="0">
                <a:moveTo>
                  <a:pt x="0" y="0"/>
                </a:moveTo>
                <a:lnTo>
                  <a:pt x="67055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75988" y="3393947"/>
            <a:ext cx="1658620" cy="0"/>
          </a:xfrm>
          <a:custGeom>
            <a:avLst/>
            <a:gdLst/>
            <a:ahLst/>
            <a:cxnLst/>
            <a:rect l="l" t="t" r="r" b="b"/>
            <a:pathLst>
              <a:path w="1658620" h="0">
                <a:moveTo>
                  <a:pt x="0" y="0"/>
                </a:moveTo>
                <a:lnTo>
                  <a:pt x="165811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58996" y="3393947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 h="0">
                <a:moveTo>
                  <a:pt x="0" y="0"/>
                </a:moveTo>
                <a:lnTo>
                  <a:pt x="67055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11224" y="3393947"/>
            <a:ext cx="2498090" cy="0"/>
          </a:xfrm>
          <a:custGeom>
            <a:avLst/>
            <a:gdLst/>
            <a:ahLst/>
            <a:cxnLst/>
            <a:rect l="l" t="t" r="r" b="b"/>
            <a:pathLst>
              <a:path w="2498090" h="0">
                <a:moveTo>
                  <a:pt x="0" y="0"/>
                </a:moveTo>
                <a:lnTo>
                  <a:pt x="24978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813547" y="291388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496556" y="2913888"/>
            <a:ext cx="67310" cy="0"/>
          </a:xfrm>
          <a:custGeom>
            <a:avLst/>
            <a:gdLst/>
            <a:ahLst/>
            <a:cxnLst/>
            <a:rect l="l" t="t" r="r" b="b"/>
            <a:pathLst>
              <a:path w="67309" h="0">
                <a:moveTo>
                  <a:pt x="0" y="0"/>
                </a:moveTo>
                <a:lnTo>
                  <a:pt x="67055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75988" y="2913888"/>
            <a:ext cx="2771140" cy="0"/>
          </a:xfrm>
          <a:custGeom>
            <a:avLst/>
            <a:gdLst/>
            <a:ahLst/>
            <a:cxnLst/>
            <a:rect l="l" t="t" r="r" b="b"/>
            <a:pathLst>
              <a:path w="2771140" h="0">
                <a:moveTo>
                  <a:pt x="0" y="0"/>
                </a:moveTo>
                <a:lnTo>
                  <a:pt x="27706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8996" y="2913888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 h="0">
                <a:moveTo>
                  <a:pt x="0" y="0"/>
                </a:moveTo>
                <a:lnTo>
                  <a:pt x="67055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11224" y="2913888"/>
            <a:ext cx="2498090" cy="0"/>
          </a:xfrm>
          <a:custGeom>
            <a:avLst/>
            <a:gdLst/>
            <a:ahLst/>
            <a:cxnLst/>
            <a:rect l="l" t="t" r="r" b="b"/>
            <a:pathLst>
              <a:path w="2498090" h="0">
                <a:moveTo>
                  <a:pt x="0" y="0"/>
                </a:moveTo>
                <a:lnTo>
                  <a:pt x="24978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496556" y="2432304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5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75988" y="2432304"/>
            <a:ext cx="2771140" cy="0"/>
          </a:xfrm>
          <a:custGeom>
            <a:avLst/>
            <a:gdLst/>
            <a:ahLst/>
            <a:cxnLst/>
            <a:rect l="l" t="t" r="r" b="b"/>
            <a:pathLst>
              <a:path w="2771140" h="0">
                <a:moveTo>
                  <a:pt x="0" y="0"/>
                </a:moveTo>
                <a:lnTo>
                  <a:pt x="27706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58996" y="2432304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 h="0">
                <a:moveTo>
                  <a:pt x="0" y="0"/>
                </a:moveTo>
                <a:lnTo>
                  <a:pt x="67055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11224" y="2432304"/>
            <a:ext cx="2498090" cy="0"/>
          </a:xfrm>
          <a:custGeom>
            <a:avLst/>
            <a:gdLst/>
            <a:ahLst/>
            <a:cxnLst/>
            <a:rect l="l" t="t" r="r" b="b"/>
            <a:pathLst>
              <a:path w="2498090" h="0">
                <a:moveTo>
                  <a:pt x="0" y="0"/>
                </a:moveTo>
                <a:lnTo>
                  <a:pt x="24978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411224" y="1952244"/>
            <a:ext cx="6675120" cy="0"/>
          </a:xfrm>
          <a:custGeom>
            <a:avLst/>
            <a:gdLst/>
            <a:ahLst/>
            <a:cxnLst/>
            <a:rect l="l" t="t" r="r" b="b"/>
            <a:pathLst>
              <a:path w="6675120" h="0">
                <a:moveTo>
                  <a:pt x="0" y="0"/>
                </a:moveTo>
                <a:lnTo>
                  <a:pt x="66751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411224" y="1470660"/>
            <a:ext cx="6198235" cy="0"/>
          </a:xfrm>
          <a:custGeom>
            <a:avLst/>
            <a:gdLst/>
            <a:ahLst/>
            <a:cxnLst/>
            <a:rect l="l" t="t" r="r" b="b"/>
            <a:pathLst>
              <a:path w="6198234" h="0">
                <a:moveTo>
                  <a:pt x="0" y="0"/>
                </a:moveTo>
                <a:lnTo>
                  <a:pt x="61981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84020" y="3628644"/>
            <a:ext cx="250190" cy="247015"/>
          </a:xfrm>
          <a:custGeom>
            <a:avLst/>
            <a:gdLst/>
            <a:ahLst/>
            <a:cxnLst/>
            <a:rect l="l" t="t" r="r" b="b"/>
            <a:pathLst>
              <a:path w="250189" h="247014">
                <a:moveTo>
                  <a:pt x="249936" y="0"/>
                </a:moveTo>
                <a:lnTo>
                  <a:pt x="0" y="0"/>
                </a:lnTo>
                <a:lnTo>
                  <a:pt x="0" y="246887"/>
                </a:lnTo>
                <a:lnTo>
                  <a:pt x="249936" y="246887"/>
                </a:lnTo>
                <a:lnTo>
                  <a:pt x="24993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96539" y="3393947"/>
            <a:ext cx="250190" cy="481965"/>
          </a:xfrm>
          <a:custGeom>
            <a:avLst/>
            <a:gdLst/>
            <a:ahLst/>
            <a:cxnLst/>
            <a:rect l="l" t="t" r="r" b="b"/>
            <a:pathLst>
              <a:path w="250189" h="481964">
                <a:moveTo>
                  <a:pt x="249936" y="0"/>
                </a:moveTo>
                <a:lnTo>
                  <a:pt x="0" y="0"/>
                </a:lnTo>
                <a:lnTo>
                  <a:pt x="0" y="481583"/>
                </a:lnTo>
                <a:lnTo>
                  <a:pt x="249936" y="481583"/>
                </a:lnTo>
                <a:lnTo>
                  <a:pt x="24993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09059" y="2162555"/>
            <a:ext cx="250190" cy="1713230"/>
          </a:xfrm>
          <a:custGeom>
            <a:avLst/>
            <a:gdLst/>
            <a:ahLst/>
            <a:cxnLst/>
            <a:rect l="l" t="t" r="r" b="b"/>
            <a:pathLst>
              <a:path w="250189" h="1713229">
                <a:moveTo>
                  <a:pt x="249936" y="0"/>
                </a:moveTo>
                <a:lnTo>
                  <a:pt x="0" y="0"/>
                </a:lnTo>
                <a:lnTo>
                  <a:pt x="0" y="1712976"/>
                </a:lnTo>
                <a:lnTo>
                  <a:pt x="249936" y="1712976"/>
                </a:lnTo>
                <a:lnTo>
                  <a:pt x="24993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21579" y="3540252"/>
            <a:ext cx="250190" cy="335280"/>
          </a:xfrm>
          <a:custGeom>
            <a:avLst/>
            <a:gdLst/>
            <a:ahLst/>
            <a:cxnLst/>
            <a:rect l="l" t="t" r="r" b="b"/>
            <a:pathLst>
              <a:path w="250189" h="335279">
                <a:moveTo>
                  <a:pt x="249936" y="0"/>
                </a:moveTo>
                <a:lnTo>
                  <a:pt x="0" y="0"/>
                </a:lnTo>
                <a:lnTo>
                  <a:pt x="0" y="335280"/>
                </a:lnTo>
                <a:lnTo>
                  <a:pt x="249936" y="335280"/>
                </a:lnTo>
                <a:lnTo>
                  <a:pt x="24993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134100" y="3236976"/>
            <a:ext cx="250190" cy="638810"/>
          </a:xfrm>
          <a:custGeom>
            <a:avLst/>
            <a:gdLst/>
            <a:ahLst/>
            <a:cxnLst/>
            <a:rect l="l" t="t" r="r" b="b"/>
            <a:pathLst>
              <a:path w="250189" h="638810">
                <a:moveTo>
                  <a:pt x="249936" y="0"/>
                </a:moveTo>
                <a:lnTo>
                  <a:pt x="0" y="0"/>
                </a:lnTo>
                <a:lnTo>
                  <a:pt x="0" y="638556"/>
                </a:lnTo>
                <a:lnTo>
                  <a:pt x="249936" y="638556"/>
                </a:lnTo>
                <a:lnTo>
                  <a:pt x="24993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246619" y="2398776"/>
            <a:ext cx="250190" cy="1477010"/>
          </a:xfrm>
          <a:custGeom>
            <a:avLst/>
            <a:gdLst/>
            <a:ahLst/>
            <a:cxnLst/>
            <a:rect l="l" t="t" r="r" b="b"/>
            <a:pathLst>
              <a:path w="250190" h="1477010">
                <a:moveTo>
                  <a:pt x="249935" y="0"/>
                </a:moveTo>
                <a:lnTo>
                  <a:pt x="0" y="0"/>
                </a:lnTo>
                <a:lnTo>
                  <a:pt x="0" y="1476756"/>
                </a:lnTo>
                <a:lnTo>
                  <a:pt x="249935" y="1476756"/>
                </a:lnTo>
                <a:lnTo>
                  <a:pt x="24993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01011" y="3765803"/>
            <a:ext cx="250190" cy="109855"/>
          </a:xfrm>
          <a:custGeom>
            <a:avLst/>
            <a:gdLst/>
            <a:ahLst/>
            <a:cxnLst/>
            <a:rect l="l" t="t" r="r" b="b"/>
            <a:pathLst>
              <a:path w="250189" h="109854">
                <a:moveTo>
                  <a:pt x="249936" y="0"/>
                </a:moveTo>
                <a:lnTo>
                  <a:pt x="0" y="0"/>
                </a:lnTo>
                <a:lnTo>
                  <a:pt x="0" y="109728"/>
                </a:lnTo>
                <a:lnTo>
                  <a:pt x="249936" y="109728"/>
                </a:lnTo>
                <a:lnTo>
                  <a:pt x="2499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113532" y="3404615"/>
            <a:ext cx="250190" cy="471170"/>
          </a:xfrm>
          <a:custGeom>
            <a:avLst/>
            <a:gdLst/>
            <a:ahLst/>
            <a:cxnLst/>
            <a:rect l="l" t="t" r="r" b="b"/>
            <a:pathLst>
              <a:path w="250189" h="471170">
                <a:moveTo>
                  <a:pt x="249935" y="0"/>
                </a:moveTo>
                <a:lnTo>
                  <a:pt x="0" y="0"/>
                </a:lnTo>
                <a:lnTo>
                  <a:pt x="0" y="470915"/>
                </a:lnTo>
                <a:lnTo>
                  <a:pt x="249935" y="470915"/>
                </a:lnTo>
                <a:lnTo>
                  <a:pt x="24993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226052" y="2174748"/>
            <a:ext cx="250190" cy="1701164"/>
          </a:xfrm>
          <a:custGeom>
            <a:avLst/>
            <a:gdLst/>
            <a:ahLst/>
            <a:cxnLst/>
            <a:rect l="l" t="t" r="r" b="b"/>
            <a:pathLst>
              <a:path w="250189" h="1701164">
                <a:moveTo>
                  <a:pt x="249936" y="0"/>
                </a:moveTo>
                <a:lnTo>
                  <a:pt x="0" y="0"/>
                </a:lnTo>
                <a:lnTo>
                  <a:pt x="0" y="1700783"/>
                </a:lnTo>
                <a:lnTo>
                  <a:pt x="249936" y="1700783"/>
                </a:lnTo>
                <a:lnTo>
                  <a:pt x="2499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38571" y="3781044"/>
            <a:ext cx="250190" cy="94615"/>
          </a:xfrm>
          <a:custGeom>
            <a:avLst/>
            <a:gdLst/>
            <a:ahLst/>
            <a:cxnLst/>
            <a:rect l="l" t="t" r="r" b="b"/>
            <a:pathLst>
              <a:path w="250189" h="94614">
                <a:moveTo>
                  <a:pt x="249936" y="0"/>
                </a:moveTo>
                <a:lnTo>
                  <a:pt x="0" y="0"/>
                </a:lnTo>
                <a:lnTo>
                  <a:pt x="0" y="94487"/>
                </a:lnTo>
                <a:lnTo>
                  <a:pt x="249936" y="94487"/>
                </a:lnTo>
                <a:lnTo>
                  <a:pt x="2499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51091" y="3368040"/>
            <a:ext cx="250190" cy="508000"/>
          </a:xfrm>
          <a:custGeom>
            <a:avLst/>
            <a:gdLst/>
            <a:ahLst/>
            <a:cxnLst/>
            <a:rect l="l" t="t" r="r" b="b"/>
            <a:pathLst>
              <a:path w="250190" h="508000">
                <a:moveTo>
                  <a:pt x="249936" y="0"/>
                </a:moveTo>
                <a:lnTo>
                  <a:pt x="0" y="0"/>
                </a:lnTo>
                <a:lnTo>
                  <a:pt x="0" y="507492"/>
                </a:lnTo>
                <a:lnTo>
                  <a:pt x="249936" y="507492"/>
                </a:lnTo>
                <a:lnTo>
                  <a:pt x="2499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563611" y="2452116"/>
            <a:ext cx="250190" cy="1423670"/>
          </a:xfrm>
          <a:custGeom>
            <a:avLst/>
            <a:gdLst/>
            <a:ahLst/>
            <a:cxnLst/>
            <a:rect l="l" t="t" r="r" b="b"/>
            <a:pathLst>
              <a:path w="250190" h="1423670">
                <a:moveTo>
                  <a:pt x="249936" y="0"/>
                </a:moveTo>
                <a:lnTo>
                  <a:pt x="0" y="0"/>
                </a:lnTo>
                <a:lnTo>
                  <a:pt x="0" y="1423415"/>
                </a:lnTo>
                <a:lnTo>
                  <a:pt x="249936" y="1423415"/>
                </a:lnTo>
                <a:lnTo>
                  <a:pt x="2499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808988" y="3375659"/>
            <a:ext cx="0" cy="253365"/>
          </a:xfrm>
          <a:custGeom>
            <a:avLst/>
            <a:gdLst/>
            <a:ahLst/>
            <a:cxnLst/>
            <a:rect l="l" t="t" r="r" b="b"/>
            <a:pathLst>
              <a:path w="0" h="253364">
                <a:moveTo>
                  <a:pt x="0" y="252983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80032" y="3375659"/>
            <a:ext cx="58419" cy="0"/>
          </a:xfrm>
          <a:custGeom>
            <a:avLst/>
            <a:gdLst/>
            <a:ahLst/>
            <a:cxnLst/>
            <a:rect l="l" t="t" r="r" b="b"/>
            <a:pathLst>
              <a:path w="58419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21507" y="3139439"/>
            <a:ext cx="0" cy="254635"/>
          </a:xfrm>
          <a:custGeom>
            <a:avLst/>
            <a:gdLst/>
            <a:ahLst/>
            <a:cxnLst/>
            <a:rect l="l" t="t" r="r" b="b"/>
            <a:pathLst>
              <a:path w="0" h="254635">
                <a:moveTo>
                  <a:pt x="0" y="254508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892551" y="3139439"/>
            <a:ext cx="58419" cy="0"/>
          </a:xfrm>
          <a:custGeom>
            <a:avLst/>
            <a:gdLst/>
            <a:ahLst/>
            <a:cxnLst/>
            <a:rect l="l" t="t" r="r" b="b"/>
            <a:pathLst>
              <a:path w="58419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034028" y="1909572"/>
            <a:ext cx="0" cy="253365"/>
          </a:xfrm>
          <a:custGeom>
            <a:avLst/>
            <a:gdLst/>
            <a:ahLst/>
            <a:cxnLst/>
            <a:rect l="l" t="t" r="r" b="b"/>
            <a:pathLst>
              <a:path w="0" h="253364">
                <a:moveTo>
                  <a:pt x="0" y="252983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05071" y="1909572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146547" y="3285744"/>
            <a:ext cx="0" cy="254635"/>
          </a:xfrm>
          <a:custGeom>
            <a:avLst/>
            <a:gdLst/>
            <a:ahLst/>
            <a:cxnLst/>
            <a:rect l="l" t="t" r="r" b="b"/>
            <a:pathLst>
              <a:path w="0" h="254635">
                <a:moveTo>
                  <a:pt x="0" y="254507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117591" y="3285744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259067" y="2982467"/>
            <a:ext cx="0" cy="254635"/>
          </a:xfrm>
          <a:custGeom>
            <a:avLst/>
            <a:gdLst/>
            <a:ahLst/>
            <a:cxnLst/>
            <a:rect l="l" t="t" r="r" b="b"/>
            <a:pathLst>
              <a:path w="0" h="254635">
                <a:moveTo>
                  <a:pt x="0" y="254507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30111" y="298246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371588" y="2144267"/>
            <a:ext cx="0" cy="254635"/>
          </a:xfrm>
          <a:custGeom>
            <a:avLst/>
            <a:gdLst/>
            <a:ahLst/>
            <a:cxnLst/>
            <a:rect l="l" t="t" r="r" b="b"/>
            <a:pathLst>
              <a:path w="0" h="254635">
                <a:moveTo>
                  <a:pt x="0" y="254507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342631" y="214426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125979" y="3486911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8891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097023" y="3486911"/>
            <a:ext cx="58419" cy="0"/>
          </a:xfrm>
          <a:custGeom>
            <a:avLst/>
            <a:gdLst/>
            <a:ahLst/>
            <a:cxnLst/>
            <a:rect l="l" t="t" r="r" b="b"/>
            <a:pathLst>
              <a:path w="58419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238500" y="3125723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8892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209544" y="3125723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1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51020" y="1895855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8892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322064" y="1895855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463540" y="3502152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8892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434584" y="3502152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576059" y="3089148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8891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547104" y="3089148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688580" y="2173223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8892"/>
                </a:moveTo>
                <a:lnTo>
                  <a:pt x="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659623" y="2173223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11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11224" y="3875532"/>
            <a:ext cx="6675120" cy="0"/>
          </a:xfrm>
          <a:custGeom>
            <a:avLst/>
            <a:gdLst/>
            <a:ahLst/>
            <a:cxnLst/>
            <a:rect l="l" t="t" r="r" b="b"/>
            <a:pathLst>
              <a:path w="6675120" h="0">
                <a:moveTo>
                  <a:pt x="0" y="0"/>
                </a:moveTo>
                <a:lnTo>
                  <a:pt x="66751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103477" y="3274314"/>
            <a:ext cx="180975" cy="689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ctr" marL="75565">
              <a:lnSpc>
                <a:spcPct val="100000"/>
              </a:lnSpc>
              <a:spcBef>
                <a:spcPts val="965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26667" y="2792983"/>
            <a:ext cx="2571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26667" y="2312035"/>
            <a:ext cx="2571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26667" y="1831085"/>
            <a:ext cx="2571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75205" y="3983837"/>
            <a:ext cx="3848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Post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929508" y="3983837"/>
            <a:ext cx="3035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1M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990594" y="3983837"/>
            <a:ext cx="404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113401" y="3983837"/>
            <a:ext cx="3848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Post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267450" y="3983837"/>
            <a:ext cx="3035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3M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328661" y="3983837"/>
            <a:ext cx="404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9955" y="971550"/>
            <a:ext cx="473709" cy="586740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 sz="1200" spc="-5">
                <a:latin typeface="Calibri"/>
                <a:cs typeface="Calibri"/>
              </a:rPr>
              <a:t>(μm)</a:t>
            </a:r>
            <a:endParaRPr sz="1200">
              <a:latin typeface="Calibri"/>
              <a:cs typeface="Calibri"/>
            </a:endParaRPr>
          </a:p>
          <a:p>
            <a:pPr marL="229235">
              <a:lnSpc>
                <a:spcPct val="100000"/>
              </a:lnSpc>
              <a:spcBef>
                <a:spcPts val="77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832610" y="1524126"/>
            <a:ext cx="1734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i="1">
                <a:latin typeface="Calibri"/>
                <a:cs typeface="Calibri"/>
              </a:rPr>
              <a:t>P trend forward &lt;</a:t>
            </a:r>
            <a:r>
              <a:rPr dirty="0" sz="1400" spc="-125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0.001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579745" y="1551558"/>
            <a:ext cx="1734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i="1">
                <a:latin typeface="Calibri"/>
                <a:cs typeface="Calibri"/>
              </a:rPr>
              <a:t>P trend forward &lt;</a:t>
            </a:r>
            <a:r>
              <a:rPr dirty="0" sz="1400" spc="-125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0.001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669542" y="2907030"/>
            <a:ext cx="6115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&lt;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.0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28035" y="2738069"/>
            <a:ext cx="521334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10">
                <a:latin typeface="Calibri"/>
                <a:cs typeface="Calibri"/>
              </a:rPr>
              <a:t>7</a:t>
            </a:r>
            <a:r>
              <a:rPr dirty="0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28109" y="1538986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dirty="0" sz="1400" spc="-5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.99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080253" y="2885059"/>
            <a:ext cx="6115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&lt;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.0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42990" y="2576525"/>
            <a:ext cx="61087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10">
                <a:latin typeface="Calibri"/>
                <a:cs typeface="Calibri"/>
              </a:rPr>
              <a:t>05</a:t>
            </a: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327518" y="1825828"/>
            <a:ext cx="521334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dirty="0" sz="1400" spc="-5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225540" y="1022603"/>
            <a:ext cx="213360" cy="218440"/>
          </a:xfrm>
          <a:custGeom>
            <a:avLst/>
            <a:gdLst/>
            <a:ahLst/>
            <a:cxnLst/>
            <a:rect l="l" t="t" r="r" b="b"/>
            <a:pathLst>
              <a:path w="213360" h="218440">
                <a:moveTo>
                  <a:pt x="0" y="217932"/>
                </a:moveTo>
                <a:lnTo>
                  <a:pt x="213360" y="217932"/>
                </a:lnTo>
                <a:lnTo>
                  <a:pt x="213360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144511" y="1018032"/>
            <a:ext cx="215265" cy="216535"/>
          </a:xfrm>
          <a:custGeom>
            <a:avLst/>
            <a:gdLst/>
            <a:ahLst/>
            <a:cxnLst/>
            <a:rect l="l" t="t" r="r" b="b"/>
            <a:pathLst>
              <a:path w="215265" h="216534">
                <a:moveTo>
                  <a:pt x="0" y="216408"/>
                </a:moveTo>
                <a:lnTo>
                  <a:pt x="214883" y="216408"/>
                </a:lnTo>
                <a:lnTo>
                  <a:pt x="214883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6527038" y="1008075"/>
            <a:ext cx="47752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5">
                <a:latin typeface="Calibri"/>
                <a:cs typeface="Calibri"/>
              </a:rPr>
              <a:t>S</a:t>
            </a:r>
            <a:r>
              <a:rPr dirty="0" sz="1400" spc="-5">
                <a:latin typeface="Calibri"/>
                <a:cs typeface="Calibri"/>
              </a:rPr>
              <a:t>TE</a:t>
            </a:r>
            <a:r>
              <a:rPr dirty="0" sz="1400" spc="-5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513066" y="987044"/>
            <a:ext cx="821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Stable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689850" y="1350721"/>
            <a:ext cx="118173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Repeated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ANOVA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Calibri"/>
                <a:cs typeface="Calibri"/>
              </a:rPr>
              <a:t>p &lt; 0.001: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respectively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81" name="object 81"/>
          <p:cNvGraphicFramePr>
            <a:graphicFrameLocks noGrp="1"/>
          </p:cNvGraphicFramePr>
          <p:nvPr/>
        </p:nvGraphicFramePr>
        <p:xfrm>
          <a:off x="305879" y="4367072"/>
          <a:ext cx="4386580" cy="520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5855"/>
                <a:gridCol w="1067434"/>
                <a:gridCol w="1055370"/>
                <a:gridCol w="1117599"/>
              </a:tblGrid>
              <a:tr h="2539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STEMI(um)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301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mbria Math"/>
                          <a:cs typeface="Cambria Math"/>
                        </a:rPr>
                        <a:t>25.58 </a:t>
                      </a:r>
                      <a:r>
                        <a:rPr dirty="0" sz="1050" spc="5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24.28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050">
                          <a:latin typeface="Cambria Math"/>
                          <a:cs typeface="Cambria Math"/>
                        </a:rPr>
                        <a:t>0.01 </a:t>
                      </a:r>
                      <a:r>
                        <a:rPr dirty="0" sz="1050" spc="5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22.16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178.01 </a:t>
                      </a:r>
                      <a:r>
                        <a:rPr dirty="0" sz="1050" spc="5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79.26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Stable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CAD(um)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308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mbria Math"/>
                          <a:cs typeface="Cambria Math"/>
                        </a:rPr>
                        <a:t>11.44 ±</a:t>
                      </a:r>
                      <a:r>
                        <a:rPr dirty="0" sz="1050" spc="-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16.24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48.95 </a:t>
                      </a:r>
                      <a:r>
                        <a:rPr dirty="0" sz="1050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176.89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05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76.89 </a:t>
                      </a:r>
                      <a:r>
                        <a:rPr dirty="0" sz="1050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74.35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object 82"/>
          <p:cNvGraphicFramePr>
            <a:graphicFrameLocks noGrp="1"/>
          </p:cNvGraphicFramePr>
          <p:nvPr/>
        </p:nvGraphicFramePr>
        <p:xfrm>
          <a:off x="4841240" y="4367072"/>
          <a:ext cx="3202940" cy="520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0444"/>
                <a:gridCol w="1040130"/>
                <a:gridCol w="1122680"/>
              </a:tblGrid>
              <a:tr h="253923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mbria Math"/>
                          <a:cs typeface="Cambria Math"/>
                        </a:rPr>
                        <a:t>34.87 </a:t>
                      </a:r>
                      <a:r>
                        <a:rPr dirty="0" sz="1050" spc="5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30.74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66.34 </a:t>
                      </a:r>
                      <a:r>
                        <a:rPr dirty="0" sz="1050" spc="5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31.71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153.60 </a:t>
                      </a:r>
                      <a:r>
                        <a:rPr dirty="0" sz="1050" spc="5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56.73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>
                        <a:alpha val="14117"/>
                      </a:srgbClr>
                    </a:solidFill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mbria Math"/>
                          <a:cs typeface="Cambria Math"/>
                        </a:rPr>
                        <a:t>9.80 ±</a:t>
                      </a:r>
                      <a:r>
                        <a:rPr dirty="0" sz="105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10.17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52.71 </a:t>
                      </a:r>
                      <a:r>
                        <a:rPr dirty="0" sz="1050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18.34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050">
                          <a:solidFill>
                            <a:srgbClr val="FF0000"/>
                          </a:solidFill>
                          <a:latin typeface="Cambria Math"/>
                          <a:cs typeface="Cambria Math"/>
                        </a:rPr>
                        <a:t>47.95 </a:t>
                      </a:r>
                      <a:r>
                        <a:rPr dirty="0" sz="1050">
                          <a:latin typeface="Cambria Math"/>
                          <a:cs typeface="Cambria Math"/>
                        </a:rPr>
                        <a:t>±</a:t>
                      </a:r>
                      <a:r>
                        <a:rPr dirty="0" sz="105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63.14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215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3" name="object 83"/>
          <p:cNvSpPr txBox="1">
            <a:spLocks noGrp="1"/>
          </p:cNvSpPr>
          <p:nvPr>
            <p:ph type="title"/>
          </p:nvPr>
        </p:nvSpPr>
        <p:spPr>
          <a:xfrm>
            <a:off x="2628645" y="28701"/>
            <a:ext cx="6435090" cy="67056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716654">
              <a:lnSpc>
                <a:spcPts val="2295"/>
              </a:lnSpc>
              <a:spcBef>
                <a:spcPts val="105"/>
              </a:spcBef>
            </a:pPr>
            <a:r>
              <a:rPr dirty="0" sz="2000" spc="-5" i="0">
                <a:latin typeface="Calibri"/>
                <a:cs typeface="Calibri"/>
              </a:rPr>
              <a:t>MECHANISM</a:t>
            </a:r>
            <a:r>
              <a:rPr dirty="0" sz="2000" spc="-80" i="0">
                <a:latin typeface="Calibri"/>
                <a:cs typeface="Calibri"/>
              </a:rPr>
              <a:t> </a:t>
            </a:r>
            <a:r>
              <a:rPr dirty="0" sz="2000" spc="-20" i="0">
                <a:latin typeface="Calibri"/>
                <a:cs typeface="Calibri"/>
              </a:rPr>
              <a:t>ULTIMASTER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775"/>
              </a:lnSpc>
            </a:pPr>
            <a:r>
              <a:rPr dirty="0" sz="2400" spc="-10" b="1">
                <a:latin typeface="Calibri"/>
                <a:cs typeface="Calibri"/>
              </a:rPr>
              <a:t>Result3 </a:t>
            </a:r>
            <a:r>
              <a:rPr dirty="0" sz="2400" b="1">
                <a:latin typeface="Calibri"/>
                <a:cs typeface="Calibri"/>
              </a:rPr>
              <a:t>: </a:t>
            </a:r>
            <a:r>
              <a:rPr dirty="0" sz="2400" spc="-20" b="1">
                <a:latin typeface="Calibri"/>
                <a:cs typeface="Calibri"/>
              </a:rPr>
              <a:t>Average </a:t>
            </a:r>
            <a:r>
              <a:rPr dirty="0" sz="2400" spc="-15" b="1">
                <a:latin typeface="Calibri"/>
                <a:cs typeface="Calibri"/>
              </a:rPr>
              <a:t>In-stent </a:t>
            </a:r>
            <a:r>
              <a:rPr dirty="0" sz="2400" spc="-5" b="1">
                <a:latin typeface="Calibri"/>
                <a:cs typeface="Calibri"/>
              </a:rPr>
              <a:t>Tissue Thickness by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OFDI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302258" y="2151126"/>
            <a:ext cx="6776720" cy="0"/>
          </a:xfrm>
          <a:custGeom>
            <a:avLst/>
            <a:gdLst/>
            <a:ahLst/>
            <a:cxnLst/>
            <a:rect l="l" t="t" r="r" b="b"/>
            <a:pathLst>
              <a:path w="6776720" h="0">
                <a:moveTo>
                  <a:pt x="0" y="0"/>
                </a:moveTo>
                <a:lnTo>
                  <a:pt x="6776466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317497" y="244068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2838" y="0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444752" y="2150364"/>
            <a:ext cx="76200" cy="290195"/>
          </a:xfrm>
          <a:custGeom>
            <a:avLst/>
            <a:gdLst/>
            <a:ahLst/>
            <a:cxnLst/>
            <a:rect l="l" t="t" r="r" b="b"/>
            <a:pathLst>
              <a:path w="76200" h="290194">
                <a:moveTo>
                  <a:pt x="31750" y="213994"/>
                </a:moveTo>
                <a:lnTo>
                  <a:pt x="0" y="213994"/>
                </a:lnTo>
                <a:lnTo>
                  <a:pt x="38100" y="290194"/>
                </a:lnTo>
                <a:lnTo>
                  <a:pt x="69850" y="226694"/>
                </a:lnTo>
                <a:lnTo>
                  <a:pt x="31750" y="226694"/>
                </a:lnTo>
                <a:lnTo>
                  <a:pt x="31750" y="213994"/>
                </a:lnTo>
                <a:close/>
              </a:path>
              <a:path w="76200" h="290194">
                <a:moveTo>
                  <a:pt x="44450" y="63500"/>
                </a:moveTo>
                <a:lnTo>
                  <a:pt x="31750" y="63500"/>
                </a:lnTo>
                <a:lnTo>
                  <a:pt x="31750" y="226694"/>
                </a:lnTo>
                <a:lnTo>
                  <a:pt x="44450" y="226694"/>
                </a:lnTo>
                <a:lnTo>
                  <a:pt x="44450" y="63500"/>
                </a:lnTo>
                <a:close/>
              </a:path>
              <a:path w="76200" h="290194">
                <a:moveTo>
                  <a:pt x="76200" y="213994"/>
                </a:moveTo>
                <a:lnTo>
                  <a:pt x="44450" y="213994"/>
                </a:lnTo>
                <a:lnTo>
                  <a:pt x="44450" y="226694"/>
                </a:lnTo>
                <a:lnTo>
                  <a:pt x="69850" y="226694"/>
                </a:lnTo>
                <a:lnTo>
                  <a:pt x="76200" y="213994"/>
                </a:lnTo>
                <a:close/>
              </a:path>
              <a:path w="76200" h="29019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90194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400" spc="-10" b="1">
                <a:latin typeface="Calibri"/>
                <a:cs typeface="Calibri"/>
              </a:rPr>
              <a:t>Result </a:t>
            </a:r>
            <a:r>
              <a:rPr dirty="0" sz="2400" b="1">
                <a:latin typeface="Calibri"/>
                <a:cs typeface="Calibri"/>
              </a:rPr>
              <a:t>4: </a:t>
            </a:r>
            <a:r>
              <a:rPr dirty="0" spc="-5"/>
              <a:t>Serial Changes of </a:t>
            </a:r>
            <a:r>
              <a:rPr dirty="0" spc="-10"/>
              <a:t>Peri-strut </a:t>
            </a:r>
            <a:r>
              <a:rPr dirty="0" sz="2400" spc="-10">
                <a:solidFill>
                  <a:srgbClr val="FFFF00"/>
                </a:solidFill>
              </a:rPr>
              <a:t>low-intensity </a:t>
            </a:r>
            <a:r>
              <a:rPr dirty="0" spc="-5"/>
              <a:t>area </a:t>
            </a:r>
            <a:r>
              <a:rPr dirty="0" sz="2400" spc="-5" b="1">
                <a:latin typeface="Calibri"/>
                <a:cs typeface="Calibri"/>
              </a:rPr>
              <a:t>(</a:t>
            </a:r>
            <a:r>
              <a:rPr dirty="0" sz="2800" spc="-5" b="1">
                <a:latin typeface="Calibri"/>
                <a:cs typeface="Calibri"/>
              </a:rPr>
              <a:t>PLIA</a:t>
            </a:r>
            <a:r>
              <a:rPr dirty="0" sz="2400" spc="-5" b="1">
                <a:latin typeface="Calibri"/>
                <a:cs typeface="Calibri"/>
              </a:rPr>
              <a:t>)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score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92476" y="422275"/>
            <a:ext cx="66935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i="1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dirty="0" sz="1800" spc="-10" b="1" i="1">
                <a:solidFill>
                  <a:srgbClr val="FFFFFF"/>
                </a:solidFill>
                <a:latin typeface="Calibri"/>
                <a:cs typeface="Calibri"/>
              </a:rPr>
              <a:t>Surrrogate marker </a:t>
            </a:r>
            <a:r>
              <a:rPr dirty="0" sz="1800" spc="-5" b="1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u="heavy" sz="1800" b="1" i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Calibri"/>
                <a:cs typeface="Calibri"/>
              </a:rPr>
              <a:t>immature </a:t>
            </a:r>
            <a:r>
              <a:rPr dirty="0" u="heavy" sz="1800" spc="-5" b="1" i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Calibri"/>
                <a:cs typeface="Calibri"/>
              </a:rPr>
              <a:t>neointima</a:t>
            </a:r>
            <a:r>
              <a:rPr dirty="0" sz="1800" spc="-5" b="1" i="1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dirty="0" u="heavy" sz="18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or </a:t>
            </a:r>
            <a:r>
              <a:rPr dirty="0" u="heavy" sz="1800" spc="-5" b="1" i="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peri-strut</a:t>
            </a:r>
            <a:r>
              <a:rPr dirty="0" u="heavy" sz="1800" spc="100" b="1" i="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 b="1" i="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inflammation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54568" y="2366772"/>
            <a:ext cx="169545" cy="216535"/>
          </a:xfrm>
          <a:custGeom>
            <a:avLst/>
            <a:gdLst/>
            <a:ahLst/>
            <a:cxnLst/>
            <a:rect l="l" t="t" r="r" b="b"/>
            <a:pathLst>
              <a:path w="169545" h="216535">
                <a:moveTo>
                  <a:pt x="0" y="216407"/>
                </a:moveTo>
                <a:lnTo>
                  <a:pt x="169164" y="216407"/>
                </a:lnTo>
                <a:lnTo>
                  <a:pt x="169164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54568" y="2709672"/>
            <a:ext cx="169545" cy="218440"/>
          </a:xfrm>
          <a:custGeom>
            <a:avLst/>
            <a:gdLst/>
            <a:ahLst/>
            <a:cxnLst/>
            <a:rect l="l" t="t" r="r" b="b"/>
            <a:pathLst>
              <a:path w="169545" h="218439">
                <a:moveTo>
                  <a:pt x="0" y="217931"/>
                </a:moveTo>
                <a:lnTo>
                  <a:pt x="169164" y="217931"/>
                </a:lnTo>
                <a:lnTo>
                  <a:pt x="169164" y="0"/>
                </a:lnTo>
                <a:lnTo>
                  <a:pt x="0" y="0"/>
                </a:lnTo>
                <a:lnTo>
                  <a:pt x="0" y="217931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612505" y="2232974"/>
            <a:ext cx="426720" cy="76136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200" spc="-5">
                <a:latin typeface="Calibri"/>
                <a:cs typeface="Calibri"/>
              </a:rPr>
              <a:t>STEMI</a:t>
            </a:r>
            <a:endParaRPr sz="1200">
              <a:latin typeface="Calibri"/>
              <a:cs typeface="Calibri"/>
            </a:endParaRPr>
          </a:p>
          <a:p>
            <a:pPr marL="27940">
              <a:lnSpc>
                <a:spcPct val="100000"/>
              </a:lnSpc>
              <a:spcBef>
                <a:spcPts val="735"/>
              </a:spcBef>
            </a:pPr>
            <a:r>
              <a:rPr dirty="0" sz="1200" spc="-5">
                <a:latin typeface="Calibri"/>
                <a:cs typeface="Calibri"/>
              </a:rPr>
              <a:t>S</a:t>
            </a:r>
            <a:r>
              <a:rPr dirty="0" sz="1200" spc="-10">
                <a:latin typeface="Calibri"/>
                <a:cs typeface="Calibri"/>
              </a:rPr>
              <a:t>t</a:t>
            </a:r>
            <a:r>
              <a:rPr dirty="0" sz="1200">
                <a:latin typeface="Calibri"/>
                <a:cs typeface="Calibri"/>
              </a:rPr>
              <a:t>able</a:t>
            </a:r>
            <a:endParaRPr sz="1200">
              <a:latin typeface="Calibri"/>
              <a:cs typeface="Calibri"/>
            </a:endParaRPr>
          </a:p>
          <a:p>
            <a:pPr marL="2794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Calibri"/>
                <a:cs typeface="Calibri"/>
              </a:rPr>
              <a:t>CAD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40752" y="4404359"/>
            <a:ext cx="1324610" cy="0"/>
          </a:xfrm>
          <a:custGeom>
            <a:avLst/>
            <a:gdLst/>
            <a:ahLst/>
            <a:cxnLst/>
            <a:rect l="l" t="t" r="r" b="b"/>
            <a:pathLst>
              <a:path w="1324609" h="0">
                <a:moveTo>
                  <a:pt x="0" y="0"/>
                </a:moveTo>
                <a:lnTo>
                  <a:pt x="1324355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306056" y="440435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 h="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26580" y="4404359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 h="0">
                <a:moveTo>
                  <a:pt x="0" y="0"/>
                </a:moveTo>
                <a:lnTo>
                  <a:pt x="188975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690359" y="440435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05371" y="4404359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40752" y="4011167"/>
            <a:ext cx="1324610" cy="0"/>
          </a:xfrm>
          <a:custGeom>
            <a:avLst/>
            <a:gdLst/>
            <a:ahLst/>
            <a:cxnLst/>
            <a:rect l="l" t="t" r="r" b="b"/>
            <a:pathLst>
              <a:path w="1324609" h="0">
                <a:moveTo>
                  <a:pt x="0" y="0"/>
                </a:moveTo>
                <a:lnTo>
                  <a:pt x="1324355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306056" y="4011167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 h="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926580" y="4011167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 h="0">
                <a:moveTo>
                  <a:pt x="0" y="0"/>
                </a:moveTo>
                <a:lnTo>
                  <a:pt x="188975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05371" y="4011167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06056" y="3616452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59" h="0">
                <a:moveTo>
                  <a:pt x="0" y="0"/>
                </a:moveTo>
                <a:lnTo>
                  <a:pt x="1559052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405371" y="3616452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5" h="0">
                <a:moveTo>
                  <a:pt x="0" y="0"/>
                </a:moveTo>
                <a:lnTo>
                  <a:pt x="710183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405371" y="3223260"/>
            <a:ext cx="2459990" cy="0"/>
          </a:xfrm>
          <a:custGeom>
            <a:avLst/>
            <a:gdLst/>
            <a:ahLst/>
            <a:cxnLst/>
            <a:rect l="l" t="t" r="r" b="b"/>
            <a:pathLst>
              <a:path w="2459990" h="0">
                <a:moveTo>
                  <a:pt x="0" y="0"/>
                </a:moveTo>
                <a:lnTo>
                  <a:pt x="2459735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01384" y="4399788"/>
            <a:ext cx="189230" cy="398145"/>
          </a:xfrm>
          <a:custGeom>
            <a:avLst/>
            <a:gdLst/>
            <a:ahLst/>
            <a:cxnLst/>
            <a:rect l="l" t="t" r="r" b="b"/>
            <a:pathLst>
              <a:path w="189229" h="398145">
                <a:moveTo>
                  <a:pt x="188975" y="0"/>
                </a:moveTo>
                <a:lnTo>
                  <a:pt x="0" y="0"/>
                </a:lnTo>
                <a:lnTo>
                  <a:pt x="0" y="397764"/>
                </a:lnTo>
                <a:lnTo>
                  <a:pt x="188975" y="397764"/>
                </a:lnTo>
                <a:lnTo>
                  <a:pt x="18897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15556" y="3555491"/>
            <a:ext cx="190500" cy="1242060"/>
          </a:xfrm>
          <a:custGeom>
            <a:avLst/>
            <a:gdLst/>
            <a:ahLst/>
            <a:cxnLst/>
            <a:rect l="l" t="t" r="r" b="b"/>
            <a:pathLst>
              <a:path w="190500" h="1242060">
                <a:moveTo>
                  <a:pt x="190500" y="0"/>
                </a:moveTo>
                <a:lnTo>
                  <a:pt x="0" y="0"/>
                </a:lnTo>
                <a:lnTo>
                  <a:pt x="0" y="1242060"/>
                </a:lnTo>
                <a:lnTo>
                  <a:pt x="190500" y="1242060"/>
                </a:lnTo>
                <a:lnTo>
                  <a:pt x="1905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731252" y="4562855"/>
            <a:ext cx="189230" cy="234950"/>
          </a:xfrm>
          <a:custGeom>
            <a:avLst/>
            <a:gdLst/>
            <a:ahLst/>
            <a:cxnLst/>
            <a:rect l="l" t="t" r="r" b="b"/>
            <a:pathLst>
              <a:path w="189229" h="234950">
                <a:moveTo>
                  <a:pt x="188975" y="0"/>
                </a:moveTo>
                <a:lnTo>
                  <a:pt x="0" y="0"/>
                </a:lnTo>
                <a:lnTo>
                  <a:pt x="0" y="234696"/>
                </a:lnTo>
                <a:lnTo>
                  <a:pt x="188975" y="234696"/>
                </a:lnTo>
                <a:lnTo>
                  <a:pt x="18897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345423" y="4703064"/>
            <a:ext cx="190500" cy="94615"/>
          </a:xfrm>
          <a:custGeom>
            <a:avLst/>
            <a:gdLst/>
            <a:ahLst/>
            <a:cxnLst/>
            <a:rect l="l" t="t" r="r" b="b"/>
            <a:pathLst>
              <a:path w="190500" h="94614">
                <a:moveTo>
                  <a:pt x="190500" y="0"/>
                </a:moveTo>
                <a:lnTo>
                  <a:pt x="0" y="0"/>
                </a:lnTo>
                <a:lnTo>
                  <a:pt x="0" y="94488"/>
                </a:lnTo>
                <a:lnTo>
                  <a:pt x="190500" y="94488"/>
                </a:lnTo>
                <a:lnTo>
                  <a:pt x="1905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736080" y="3846576"/>
            <a:ext cx="190500" cy="951230"/>
          </a:xfrm>
          <a:custGeom>
            <a:avLst/>
            <a:gdLst/>
            <a:ahLst/>
            <a:cxnLst/>
            <a:rect l="l" t="t" r="r" b="b"/>
            <a:pathLst>
              <a:path w="190500" h="951229">
                <a:moveTo>
                  <a:pt x="190500" y="0"/>
                </a:moveTo>
                <a:lnTo>
                  <a:pt x="0" y="0"/>
                </a:lnTo>
                <a:lnTo>
                  <a:pt x="0" y="950976"/>
                </a:lnTo>
                <a:lnTo>
                  <a:pt x="190500" y="950976"/>
                </a:lnTo>
                <a:lnTo>
                  <a:pt x="1905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350252" y="4006596"/>
            <a:ext cx="190500" cy="791210"/>
          </a:xfrm>
          <a:custGeom>
            <a:avLst/>
            <a:gdLst/>
            <a:ahLst/>
            <a:cxnLst/>
            <a:rect l="l" t="t" r="r" b="b"/>
            <a:pathLst>
              <a:path w="190500" h="791210">
                <a:moveTo>
                  <a:pt x="190500" y="0"/>
                </a:moveTo>
                <a:lnTo>
                  <a:pt x="0" y="0"/>
                </a:lnTo>
                <a:lnTo>
                  <a:pt x="0" y="790955"/>
                </a:lnTo>
                <a:lnTo>
                  <a:pt x="190500" y="790955"/>
                </a:lnTo>
                <a:lnTo>
                  <a:pt x="1905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965947" y="4594859"/>
            <a:ext cx="189230" cy="203200"/>
          </a:xfrm>
          <a:custGeom>
            <a:avLst/>
            <a:gdLst/>
            <a:ahLst/>
            <a:cxnLst/>
            <a:rect l="l" t="t" r="r" b="b"/>
            <a:pathLst>
              <a:path w="189229" h="203200">
                <a:moveTo>
                  <a:pt x="188975" y="0"/>
                </a:moveTo>
                <a:lnTo>
                  <a:pt x="0" y="0"/>
                </a:lnTo>
                <a:lnTo>
                  <a:pt x="0" y="202691"/>
                </a:lnTo>
                <a:lnTo>
                  <a:pt x="188975" y="202691"/>
                </a:lnTo>
                <a:lnTo>
                  <a:pt x="18897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580119" y="4786884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21336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405371" y="4797552"/>
            <a:ext cx="2459990" cy="0"/>
          </a:xfrm>
          <a:custGeom>
            <a:avLst/>
            <a:gdLst/>
            <a:ahLst/>
            <a:cxnLst/>
            <a:rect l="l" t="t" r="r" b="b"/>
            <a:pathLst>
              <a:path w="2459990" h="0">
                <a:moveTo>
                  <a:pt x="0" y="0"/>
                </a:moveTo>
                <a:lnTo>
                  <a:pt x="2459735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6175628" y="467756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98540" y="4283761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98540" y="3889654"/>
            <a:ext cx="1809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98540" y="3496436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63055" y="487568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78116" y="487568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893177" y="487568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07983" y="487568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92873" y="2765298"/>
            <a:ext cx="9518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 i="1">
                <a:solidFill>
                  <a:srgbClr val="FF40FF"/>
                </a:solidFill>
                <a:uFill>
                  <a:solidFill>
                    <a:srgbClr val="FF40FF"/>
                  </a:solidFill>
                </a:uFill>
                <a:latin typeface="Calibri"/>
                <a:cs typeface="Calibri"/>
              </a:rPr>
              <a:t>12-month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22997" y="3305302"/>
            <a:ext cx="152908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libri"/>
                <a:cs typeface="Calibri"/>
              </a:rPr>
              <a:t>AMI </a:t>
            </a:r>
            <a:r>
              <a:rPr dirty="0" sz="1050" spc="-5">
                <a:latin typeface="Calibri"/>
                <a:cs typeface="Calibri"/>
              </a:rPr>
              <a:t>vs. Stable </a:t>
            </a:r>
            <a:r>
              <a:rPr dirty="0" sz="1050">
                <a:latin typeface="Calibri"/>
                <a:cs typeface="Calibri"/>
              </a:rPr>
              <a:t>CAD</a:t>
            </a:r>
            <a:r>
              <a:rPr dirty="0" sz="1050" spc="-45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P=0.001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84189" y="2770222"/>
            <a:ext cx="253365" cy="54102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350" spc="-5">
                <a:latin typeface="Calibri"/>
                <a:cs typeface="Calibri"/>
              </a:rPr>
              <a:t>(%)</a:t>
            </a:r>
            <a:endParaRPr sz="1350">
              <a:latin typeface="Calibri"/>
              <a:cs typeface="Calibri"/>
            </a:endParaRPr>
          </a:p>
          <a:p>
            <a:pPr marL="26670">
              <a:lnSpc>
                <a:spcPct val="100000"/>
              </a:lnSpc>
              <a:spcBef>
                <a:spcPts val="465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34618" y="3305302"/>
            <a:ext cx="152908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libri"/>
                <a:cs typeface="Calibri"/>
              </a:rPr>
              <a:t>AMI </a:t>
            </a:r>
            <a:r>
              <a:rPr dirty="0" sz="1050" spc="-5">
                <a:latin typeface="Calibri"/>
                <a:cs typeface="Calibri"/>
              </a:rPr>
              <a:t>vs. Stable </a:t>
            </a:r>
            <a:r>
              <a:rPr dirty="0" sz="1050">
                <a:latin typeface="Calibri"/>
                <a:cs typeface="Calibri"/>
              </a:rPr>
              <a:t>CAD</a:t>
            </a:r>
            <a:r>
              <a:rPr dirty="0" sz="1050" spc="-45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P&lt;0.001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542032" y="4389120"/>
            <a:ext cx="335280" cy="0"/>
          </a:xfrm>
          <a:custGeom>
            <a:avLst/>
            <a:gdLst/>
            <a:ahLst/>
            <a:cxnLst/>
            <a:rect l="l" t="t" r="r" b="b"/>
            <a:pathLst>
              <a:path w="335280" h="0">
                <a:moveTo>
                  <a:pt x="0" y="0"/>
                </a:moveTo>
                <a:lnTo>
                  <a:pt x="33528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14400" y="4389120"/>
            <a:ext cx="1435735" cy="0"/>
          </a:xfrm>
          <a:custGeom>
            <a:avLst/>
            <a:gdLst/>
            <a:ahLst/>
            <a:cxnLst/>
            <a:rect l="l" t="t" r="r" b="b"/>
            <a:pathLst>
              <a:path w="1435735" h="0">
                <a:moveTo>
                  <a:pt x="0" y="0"/>
                </a:moveTo>
                <a:lnTo>
                  <a:pt x="1435608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75131" y="438912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87095" y="438912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542032" y="3986784"/>
            <a:ext cx="335280" cy="0"/>
          </a:xfrm>
          <a:custGeom>
            <a:avLst/>
            <a:gdLst/>
            <a:ahLst/>
            <a:cxnLst/>
            <a:rect l="l" t="t" r="r" b="b"/>
            <a:pathLst>
              <a:path w="335280" h="0">
                <a:moveTo>
                  <a:pt x="0" y="0"/>
                </a:moveTo>
                <a:lnTo>
                  <a:pt x="33528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14400" y="3986784"/>
            <a:ext cx="1435735" cy="0"/>
          </a:xfrm>
          <a:custGeom>
            <a:avLst/>
            <a:gdLst/>
            <a:ahLst/>
            <a:cxnLst/>
            <a:rect l="l" t="t" r="r" b="b"/>
            <a:pathLst>
              <a:path w="1435735" h="0">
                <a:moveTo>
                  <a:pt x="0" y="0"/>
                </a:moveTo>
                <a:lnTo>
                  <a:pt x="1435608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87095" y="3986784"/>
            <a:ext cx="334010" cy="0"/>
          </a:xfrm>
          <a:custGeom>
            <a:avLst/>
            <a:gdLst/>
            <a:ahLst/>
            <a:cxnLst/>
            <a:rect l="l" t="t" r="r" b="b"/>
            <a:pathLst>
              <a:path w="334009" h="0">
                <a:moveTo>
                  <a:pt x="0" y="0"/>
                </a:moveTo>
                <a:lnTo>
                  <a:pt x="333755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3584447"/>
            <a:ext cx="1963420" cy="0"/>
          </a:xfrm>
          <a:custGeom>
            <a:avLst/>
            <a:gdLst/>
            <a:ahLst/>
            <a:cxnLst/>
            <a:rect l="l" t="t" r="r" b="b"/>
            <a:pathLst>
              <a:path w="1963420" h="0">
                <a:moveTo>
                  <a:pt x="0" y="0"/>
                </a:moveTo>
                <a:lnTo>
                  <a:pt x="1962912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7095" y="3584447"/>
            <a:ext cx="334010" cy="0"/>
          </a:xfrm>
          <a:custGeom>
            <a:avLst/>
            <a:gdLst/>
            <a:ahLst/>
            <a:cxnLst/>
            <a:rect l="l" t="t" r="r" b="b"/>
            <a:pathLst>
              <a:path w="334009" h="0">
                <a:moveTo>
                  <a:pt x="0" y="0"/>
                </a:moveTo>
                <a:lnTo>
                  <a:pt x="333755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87095" y="3182111"/>
            <a:ext cx="2490470" cy="0"/>
          </a:xfrm>
          <a:custGeom>
            <a:avLst/>
            <a:gdLst/>
            <a:ahLst/>
            <a:cxnLst/>
            <a:rect l="l" t="t" r="r" b="b"/>
            <a:pathLst>
              <a:path w="2490470" h="0">
                <a:moveTo>
                  <a:pt x="0" y="0"/>
                </a:moveTo>
                <a:lnTo>
                  <a:pt x="2490216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83108" y="4126991"/>
            <a:ext cx="192405" cy="664845"/>
          </a:xfrm>
          <a:custGeom>
            <a:avLst/>
            <a:gdLst/>
            <a:ahLst/>
            <a:cxnLst/>
            <a:rect l="l" t="t" r="r" b="b"/>
            <a:pathLst>
              <a:path w="192404" h="664845">
                <a:moveTo>
                  <a:pt x="192023" y="0"/>
                </a:moveTo>
                <a:lnTo>
                  <a:pt x="0" y="0"/>
                </a:lnTo>
                <a:lnTo>
                  <a:pt x="0" y="664464"/>
                </a:lnTo>
                <a:lnTo>
                  <a:pt x="192023" y="664464"/>
                </a:lnTo>
                <a:lnTo>
                  <a:pt x="19202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106424" y="4751070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5" h="0">
                <a:moveTo>
                  <a:pt x="0" y="0"/>
                </a:moveTo>
                <a:lnTo>
                  <a:pt x="192023" y="0"/>
                </a:lnTo>
              </a:path>
            </a:pathLst>
          </a:custGeom>
          <a:ln w="8077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28216" y="4770882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5" h="0">
                <a:moveTo>
                  <a:pt x="0" y="0"/>
                </a:moveTo>
                <a:lnTo>
                  <a:pt x="192023" y="0"/>
                </a:lnTo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350007" y="3584447"/>
            <a:ext cx="192405" cy="1207135"/>
          </a:xfrm>
          <a:custGeom>
            <a:avLst/>
            <a:gdLst/>
            <a:ahLst/>
            <a:cxnLst/>
            <a:rect l="l" t="t" r="r" b="b"/>
            <a:pathLst>
              <a:path w="192405" h="1207135">
                <a:moveTo>
                  <a:pt x="192024" y="0"/>
                </a:moveTo>
                <a:lnTo>
                  <a:pt x="0" y="0"/>
                </a:lnTo>
                <a:lnTo>
                  <a:pt x="0" y="1207008"/>
                </a:lnTo>
                <a:lnTo>
                  <a:pt x="192024" y="1207008"/>
                </a:lnTo>
                <a:lnTo>
                  <a:pt x="19202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20851" y="3564635"/>
            <a:ext cx="193675" cy="1226820"/>
          </a:xfrm>
          <a:custGeom>
            <a:avLst/>
            <a:gdLst/>
            <a:ahLst/>
            <a:cxnLst/>
            <a:rect l="l" t="t" r="r" b="b"/>
            <a:pathLst>
              <a:path w="193675" h="1226820">
                <a:moveTo>
                  <a:pt x="193548" y="0"/>
                </a:moveTo>
                <a:lnTo>
                  <a:pt x="0" y="0"/>
                </a:lnTo>
                <a:lnTo>
                  <a:pt x="0" y="1226820"/>
                </a:lnTo>
                <a:lnTo>
                  <a:pt x="193548" y="1226820"/>
                </a:lnTo>
                <a:lnTo>
                  <a:pt x="19354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344167" y="4669535"/>
            <a:ext cx="192405" cy="121920"/>
          </a:xfrm>
          <a:custGeom>
            <a:avLst/>
            <a:gdLst/>
            <a:ahLst/>
            <a:cxnLst/>
            <a:rect l="l" t="t" r="r" b="b"/>
            <a:pathLst>
              <a:path w="192405" h="121920">
                <a:moveTo>
                  <a:pt x="192023" y="0"/>
                </a:moveTo>
                <a:lnTo>
                  <a:pt x="0" y="0"/>
                </a:lnTo>
                <a:lnTo>
                  <a:pt x="0" y="121919"/>
                </a:lnTo>
                <a:lnTo>
                  <a:pt x="192023" y="121919"/>
                </a:lnTo>
                <a:lnTo>
                  <a:pt x="19202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965960" y="4549140"/>
            <a:ext cx="192405" cy="242570"/>
          </a:xfrm>
          <a:custGeom>
            <a:avLst/>
            <a:gdLst/>
            <a:ahLst/>
            <a:cxnLst/>
            <a:rect l="l" t="t" r="r" b="b"/>
            <a:pathLst>
              <a:path w="192405" h="242570">
                <a:moveTo>
                  <a:pt x="192023" y="0"/>
                </a:moveTo>
                <a:lnTo>
                  <a:pt x="0" y="0"/>
                </a:lnTo>
                <a:lnTo>
                  <a:pt x="0" y="242316"/>
                </a:lnTo>
                <a:lnTo>
                  <a:pt x="192023" y="242316"/>
                </a:lnTo>
                <a:lnTo>
                  <a:pt x="19202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589276" y="4389120"/>
            <a:ext cx="192405" cy="402590"/>
          </a:xfrm>
          <a:custGeom>
            <a:avLst/>
            <a:gdLst/>
            <a:ahLst/>
            <a:cxnLst/>
            <a:rect l="l" t="t" r="r" b="b"/>
            <a:pathLst>
              <a:path w="192405" h="402589">
                <a:moveTo>
                  <a:pt x="192024" y="0"/>
                </a:moveTo>
                <a:lnTo>
                  <a:pt x="0" y="0"/>
                </a:lnTo>
                <a:lnTo>
                  <a:pt x="0" y="402335"/>
                </a:lnTo>
                <a:lnTo>
                  <a:pt x="192024" y="402335"/>
                </a:lnTo>
                <a:lnTo>
                  <a:pt x="19202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7095" y="4791455"/>
            <a:ext cx="2490470" cy="0"/>
          </a:xfrm>
          <a:custGeom>
            <a:avLst/>
            <a:gdLst/>
            <a:ahLst/>
            <a:cxnLst/>
            <a:rect l="l" t="t" r="r" b="b"/>
            <a:pathLst>
              <a:path w="2490470" h="0">
                <a:moveTo>
                  <a:pt x="0" y="0"/>
                </a:moveTo>
                <a:lnTo>
                  <a:pt x="2490216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56159" y="4670247"/>
            <a:ext cx="1028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9044" y="4268520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9044" y="386618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9044" y="3463797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47496" y="486897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69872" y="486897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892300" y="486897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514726" y="486897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468" y="2763107"/>
            <a:ext cx="253365" cy="50673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350" spc="-5">
                <a:latin typeface="Calibri"/>
                <a:cs typeface="Calibri"/>
              </a:rPr>
              <a:t>(%)</a:t>
            </a:r>
            <a:endParaRPr sz="1350">
              <a:latin typeface="Calibri"/>
              <a:cs typeface="Calibri"/>
            </a:endParaRPr>
          </a:p>
          <a:p>
            <a:pPr marL="48895">
              <a:lnSpc>
                <a:spcPct val="100000"/>
              </a:lnSpc>
              <a:spcBef>
                <a:spcPts val="34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58367" y="2773426"/>
            <a:ext cx="8356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</a:t>
            </a:r>
            <a:r>
              <a:rPr dirty="0" u="heavy" sz="18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-mo</a:t>
            </a:r>
            <a:r>
              <a:rPr dirty="0" u="heavy" sz="18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dirty="0" u="heavy" sz="18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0227" y="1188719"/>
            <a:ext cx="1542287" cy="1511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452116" y="1173480"/>
            <a:ext cx="1508759" cy="1527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669535" y="1197863"/>
            <a:ext cx="1440180" cy="14721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766559" y="1208532"/>
            <a:ext cx="1501140" cy="14615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4684903" y="757808"/>
            <a:ext cx="1240790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i="1">
                <a:latin typeface="Calibri"/>
                <a:cs typeface="Calibri"/>
              </a:rPr>
              <a:t>Grade </a:t>
            </a:r>
            <a:r>
              <a:rPr dirty="0" sz="1400" b="1" i="1">
                <a:latin typeface="Calibri"/>
                <a:cs typeface="Calibri"/>
              </a:rPr>
              <a:t>2 </a:t>
            </a:r>
            <a:r>
              <a:rPr dirty="0" sz="1400">
                <a:latin typeface="Calibri"/>
                <a:cs typeface="Calibri"/>
              </a:rPr>
              <a:t>– in</a:t>
            </a:r>
            <a:r>
              <a:rPr dirty="0" sz="1400" spc="-1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part  of the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neointima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91159" y="921461"/>
            <a:ext cx="130556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i="1">
                <a:latin typeface="Calibri"/>
                <a:cs typeface="Calibri"/>
              </a:rPr>
              <a:t>Grade </a:t>
            </a:r>
            <a:r>
              <a:rPr dirty="0" sz="1400" b="1" i="1">
                <a:latin typeface="Calibri"/>
                <a:cs typeface="Calibri"/>
              </a:rPr>
              <a:t>0 </a:t>
            </a:r>
            <a:r>
              <a:rPr dirty="0" sz="1400">
                <a:latin typeface="Calibri"/>
                <a:cs typeface="Calibri"/>
              </a:rPr>
              <a:t>– </a:t>
            </a:r>
            <a:r>
              <a:rPr dirty="0" sz="1400" spc="-5">
                <a:latin typeface="Calibri"/>
                <a:cs typeface="Calibri"/>
              </a:rPr>
              <a:t>no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PLIA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867906" y="764794"/>
            <a:ext cx="204597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39370">
              <a:lnSpc>
                <a:spcPct val="100000"/>
              </a:lnSpc>
              <a:spcBef>
                <a:spcPts val="105"/>
              </a:spcBef>
            </a:pPr>
            <a:r>
              <a:rPr dirty="0" sz="1400" i="1">
                <a:solidFill>
                  <a:srgbClr val="FF0000"/>
                </a:solidFill>
                <a:latin typeface="Calibri"/>
                <a:cs typeface="Calibri"/>
              </a:rPr>
              <a:t>Grade </a:t>
            </a:r>
            <a:r>
              <a:rPr dirty="0" sz="1400" b="1" i="1">
                <a:solidFill>
                  <a:srgbClr val="FF0000"/>
                </a:solidFill>
                <a:latin typeface="Calibri"/>
                <a:cs typeface="Calibri"/>
              </a:rPr>
              <a:t>3 </a:t>
            </a:r>
            <a:r>
              <a:rPr dirty="0" sz="1400">
                <a:latin typeface="Calibri"/>
                <a:cs typeface="Calibri"/>
              </a:rPr>
              <a:t>in the </a:t>
            </a:r>
            <a:r>
              <a:rPr dirty="0" sz="1400" spc="-10">
                <a:latin typeface="Calibri"/>
                <a:cs typeface="Calibri"/>
              </a:rPr>
              <a:t>entire  </a:t>
            </a:r>
            <a:r>
              <a:rPr dirty="0" sz="1400" spc="-5">
                <a:latin typeface="Calibri"/>
                <a:cs typeface="Calibri"/>
              </a:rPr>
              <a:t>neointima </a:t>
            </a:r>
            <a:r>
              <a:rPr dirty="0" sz="1400" spc="-5">
                <a:solidFill>
                  <a:srgbClr val="FF0000"/>
                </a:solidFill>
                <a:latin typeface="Calibri"/>
                <a:cs typeface="Calibri"/>
              </a:rPr>
              <a:t>(most</a:t>
            </a:r>
            <a:r>
              <a:rPr dirty="0" sz="1400" spc="-6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immature</a:t>
            </a: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04058" y="734059"/>
            <a:ext cx="128016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i="1">
                <a:latin typeface="Calibri"/>
                <a:cs typeface="Calibri"/>
              </a:rPr>
              <a:t>Grade </a:t>
            </a:r>
            <a:r>
              <a:rPr dirty="0" sz="1400" b="1" i="1">
                <a:latin typeface="Calibri"/>
                <a:cs typeface="Calibri"/>
              </a:rPr>
              <a:t>1 </a:t>
            </a:r>
            <a:r>
              <a:rPr dirty="0" sz="1400">
                <a:latin typeface="Calibri"/>
                <a:cs typeface="Calibri"/>
              </a:rPr>
              <a:t>– </a:t>
            </a:r>
            <a:r>
              <a:rPr dirty="0" sz="1400" spc="-5">
                <a:latin typeface="Calibri"/>
                <a:cs typeface="Calibri"/>
              </a:rPr>
              <a:t>only  </a:t>
            </a:r>
            <a:r>
              <a:rPr dirty="0" sz="1400" spc="-10">
                <a:latin typeface="Calibri"/>
                <a:cs typeface="Calibri"/>
              </a:rPr>
              <a:t>around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struts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004441" y="1597228"/>
            <a:ext cx="22860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&lt;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156075" y="1597228"/>
            <a:ext cx="22860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&lt;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349365" y="1597228"/>
            <a:ext cx="22860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&lt;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449823" y="440435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79520" y="4404359"/>
            <a:ext cx="1473835" cy="0"/>
          </a:xfrm>
          <a:custGeom>
            <a:avLst/>
            <a:gdLst/>
            <a:ahLst/>
            <a:cxnLst/>
            <a:rect l="l" t="t" r="r" b="b"/>
            <a:pathLst>
              <a:path w="1473835" h="0">
                <a:moveTo>
                  <a:pt x="0" y="0"/>
                </a:moveTo>
                <a:lnTo>
                  <a:pt x="1473707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535679" y="440435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240023" y="440435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 h="0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449823" y="400812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779520" y="4008120"/>
            <a:ext cx="1473835" cy="0"/>
          </a:xfrm>
          <a:custGeom>
            <a:avLst/>
            <a:gdLst/>
            <a:ahLst/>
            <a:cxnLst/>
            <a:rect l="l" t="t" r="r" b="b"/>
            <a:pathLst>
              <a:path w="1473835" h="0">
                <a:moveTo>
                  <a:pt x="0" y="0"/>
                </a:moveTo>
                <a:lnTo>
                  <a:pt x="1473707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240023" y="400812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779520" y="3611879"/>
            <a:ext cx="2013585" cy="0"/>
          </a:xfrm>
          <a:custGeom>
            <a:avLst/>
            <a:gdLst/>
            <a:ahLst/>
            <a:cxnLst/>
            <a:rect l="l" t="t" r="r" b="b"/>
            <a:pathLst>
              <a:path w="2013585" h="0">
                <a:moveTo>
                  <a:pt x="0" y="0"/>
                </a:moveTo>
                <a:lnTo>
                  <a:pt x="2013203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240023" y="361187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3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240023" y="3215639"/>
            <a:ext cx="2552700" cy="0"/>
          </a:xfrm>
          <a:custGeom>
            <a:avLst/>
            <a:gdLst/>
            <a:ahLst/>
            <a:cxnLst/>
            <a:rect l="l" t="t" r="r" b="b"/>
            <a:pathLst>
              <a:path w="2552700" h="0">
                <a:moveTo>
                  <a:pt x="0" y="0"/>
                </a:moveTo>
                <a:lnTo>
                  <a:pt x="2552700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337559" y="4344923"/>
            <a:ext cx="198120" cy="455930"/>
          </a:xfrm>
          <a:custGeom>
            <a:avLst/>
            <a:gdLst/>
            <a:ahLst/>
            <a:cxnLst/>
            <a:rect l="l" t="t" r="r" b="b"/>
            <a:pathLst>
              <a:path w="198120" h="455929">
                <a:moveTo>
                  <a:pt x="198119" y="0"/>
                </a:moveTo>
                <a:lnTo>
                  <a:pt x="0" y="0"/>
                </a:lnTo>
                <a:lnTo>
                  <a:pt x="0" y="455675"/>
                </a:lnTo>
                <a:lnTo>
                  <a:pt x="198119" y="455675"/>
                </a:lnTo>
                <a:lnTo>
                  <a:pt x="19811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976115" y="4424171"/>
            <a:ext cx="196850" cy="376555"/>
          </a:xfrm>
          <a:custGeom>
            <a:avLst/>
            <a:gdLst/>
            <a:ahLst/>
            <a:cxnLst/>
            <a:rect l="l" t="t" r="r" b="b"/>
            <a:pathLst>
              <a:path w="196850" h="376554">
                <a:moveTo>
                  <a:pt x="196596" y="0"/>
                </a:moveTo>
                <a:lnTo>
                  <a:pt x="0" y="0"/>
                </a:lnTo>
                <a:lnTo>
                  <a:pt x="0" y="376427"/>
                </a:lnTo>
                <a:lnTo>
                  <a:pt x="196596" y="376427"/>
                </a:lnTo>
                <a:lnTo>
                  <a:pt x="19659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614671" y="4543044"/>
            <a:ext cx="196850" cy="257810"/>
          </a:xfrm>
          <a:custGeom>
            <a:avLst/>
            <a:gdLst/>
            <a:ahLst/>
            <a:cxnLst/>
            <a:rect l="l" t="t" r="r" b="b"/>
            <a:pathLst>
              <a:path w="196850" h="257810">
                <a:moveTo>
                  <a:pt x="196595" y="0"/>
                </a:moveTo>
                <a:lnTo>
                  <a:pt x="0" y="0"/>
                </a:lnTo>
                <a:lnTo>
                  <a:pt x="0" y="257555"/>
                </a:lnTo>
                <a:lnTo>
                  <a:pt x="196595" y="257555"/>
                </a:lnTo>
                <a:lnTo>
                  <a:pt x="19659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253228" y="3889247"/>
            <a:ext cx="196850" cy="911860"/>
          </a:xfrm>
          <a:custGeom>
            <a:avLst/>
            <a:gdLst/>
            <a:ahLst/>
            <a:cxnLst/>
            <a:rect l="l" t="t" r="r" b="b"/>
            <a:pathLst>
              <a:path w="196850" h="911860">
                <a:moveTo>
                  <a:pt x="196596" y="0"/>
                </a:moveTo>
                <a:lnTo>
                  <a:pt x="0" y="0"/>
                </a:lnTo>
                <a:lnTo>
                  <a:pt x="0" y="911351"/>
                </a:lnTo>
                <a:lnTo>
                  <a:pt x="196596" y="911351"/>
                </a:lnTo>
                <a:lnTo>
                  <a:pt x="19659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582923" y="3473196"/>
            <a:ext cx="196850" cy="1327785"/>
          </a:xfrm>
          <a:custGeom>
            <a:avLst/>
            <a:gdLst/>
            <a:ahLst/>
            <a:cxnLst/>
            <a:rect l="l" t="t" r="r" b="b"/>
            <a:pathLst>
              <a:path w="196850" h="1327785">
                <a:moveTo>
                  <a:pt x="196596" y="0"/>
                </a:moveTo>
                <a:lnTo>
                  <a:pt x="0" y="0"/>
                </a:lnTo>
                <a:lnTo>
                  <a:pt x="0" y="1327403"/>
                </a:lnTo>
                <a:lnTo>
                  <a:pt x="196596" y="1327403"/>
                </a:lnTo>
                <a:lnTo>
                  <a:pt x="19659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219955" y="4681728"/>
            <a:ext cx="198120" cy="119380"/>
          </a:xfrm>
          <a:custGeom>
            <a:avLst/>
            <a:gdLst/>
            <a:ahLst/>
            <a:cxnLst/>
            <a:rect l="l" t="t" r="r" b="b"/>
            <a:pathLst>
              <a:path w="198120" h="119379">
                <a:moveTo>
                  <a:pt x="198120" y="0"/>
                </a:moveTo>
                <a:lnTo>
                  <a:pt x="0" y="0"/>
                </a:lnTo>
                <a:lnTo>
                  <a:pt x="0" y="118872"/>
                </a:lnTo>
                <a:lnTo>
                  <a:pt x="198120" y="118872"/>
                </a:lnTo>
                <a:lnTo>
                  <a:pt x="1981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858511" y="4523232"/>
            <a:ext cx="198120" cy="277495"/>
          </a:xfrm>
          <a:custGeom>
            <a:avLst/>
            <a:gdLst/>
            <a:ahLst/>
            <a:cxnLst/>
            <a:rect l="l" t="t" r="r" b="b"/>
            <a:pathLst>
              <a:path w="198120" h="277495">
                <a:moveTo>
                  <a:pt x="198120" y="0"/>
                </a:moveTo>
                <a:lnTo>
                  <a:pt x="0" y="0"/>
                </a:lnTo>
                <a:lnTo>
                  <a:pt x="0" y="277368"/>
                </a:lnTo>
                <a:lnTo>
                  <a:pt x="198120" y="277368"/>
                </a:lnTo>
                <a:lnTo>
                  <a:pt x="1981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497067" y="4602479"/>
            <a:ext cx="196850" cy="198120"/>
          </a:xfrm>
          <a:custGeom>
            <a:avLst/>
            <a:gdLst/>
            <a:ahLst/>
            <a:cxnLst/>
            <a:rect l="l" t="t" r="r" b="b"/>
            <a:pathLst>
              <a:path w="196850" h="198120">
                <a:moveTo>
                  <a:pt x="196596" y="0"/>
                </a:moveTo>
                <a:lnTo>
                  <a:pt x="0" y="0"/>
                </a:lnTo>
                <a:lnTo>
                  <a:pt x="0" y="198120"/>
                </a:lnTo>
                <a:lnTo>
                  <a:pt x="196596" y="198120"/>
                </a:lnTo>
                <a:lnTo>
                  <a:pt x="19659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240023" y="4800600"/>
            <a:ext cx="2552700" cy="0"/>
          </a:xfrm>
          <a:custGeom>
            <a:avLst/>
            <a:gdLst/>
            <a:ahLst/>
            <a:cxnLst/>
            <a:rect l="l" t="t" r="r" b="b"/>
            <a:pathLst>
              <a:path w="2552700" h="0">
                <a:moveTo>
                  <a:pt x="0" y="0"/>
                </a:moveTo>
                <a:lnTo>
                  <a:pt x="2552700" y="0"/>
                </a:lnTo>
              </a:path>
            </a:pathLst>
          </a:custGeom>
          <a:ln w="9144">
            <a:solidFill>
              <a:srgbClr val="DFE4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008757" y="467969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931667" y="4283455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931667" y="3887216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931667" y="3490976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507994" y="487812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146296" y="487812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784852" y="487812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423408" y="487812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025646" y="2783839"/>
            <a:ext cx="8356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3</a:t>
            </a:r>
            <a:r>
              <a:rPr dirty="0" u="heavy" sz="18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-mo</a:t>
            </a:r>
            <a:r>
              <a:rPr dirty="0" u="heavy" sz="18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dirty="0" u="heavy" sz="18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887217" y="2824166"/>
            <a:ext cx="253365" cy="47942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50" spc="-5">
                <a:latin typeface="Calibri"/>
                <a:cs typeface="Calibri"/>
              </a:rPr>
              <a:t>(%)</a:t>
            </a:r>
            <a:endParaRPr sz="1350">
              <a:latin typeface="Calibri"/>
              <a:cs typeface="Calibri"/>
            </a:endParaRPr>
          </a:p>
          <a:p>
            <a:pPr marL="57150">
              <a:lnSpc>
                <a:spcPct val="100000"/>
              </a:lnSpc>
              <a:spcBef>
                <a:spcPts val="240"/>
              </a:spcBef>
            </a:pPr>
            <a:r>
              <a:rPr dirty="0" sz="1200">
                <a:solidFill>
                  <a:srgbClr val="44536A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815841" y="3278581"/>
            <a:ext cx="1529080" cy="187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Calibri"/>
                <a:cs typeface="Calibri"/>
              </a:rPr>
              <a:t>AMI </a:t>
            </a:r>
            <a:r>
              <a:rPr dirty="0" sz="1050" spc="-5">
                <a:latin typeface="Calibri"/>
                <a:cs typeface="Calibri"/>
              </a:rPr>
              <a:t>vs. Stable </a:t>
            </a:r>
            <a:r>
              <a:rPr dirty="0" sz="1050">
                <a:latin typeface="Calibri"/>
                <a:cs typeface="Calibri"/>
              </a:rPr>
              <a:t>CAD</a:t>
            </a:r>
            <a:r>
              <a:rPr dirty="0" sz="1050" spc="-50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P&lt;0.001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979919" y="3785615"/>
            <a:ext cx="536575" cy="247015"/>
          </a:xfrm>
          <a:custGeom>
            <a:avLst/>
            <a:gdLst/>
            <a:ahLst/>
            <a:cxnLst/>
            <a:rect l="l" t="t" r="r" b="b"/>
            <a:pathLst>
              <a:path w="536575" h="247014">
                <a:moveTo>
                  <a:pt x="123444" y="0"/>
                </a:moveTo>
                <a:lnTo>
                  <a:pt x="0" y="123444"/>
                </a:lnTo>
                <a:lnTo>
                  <a:pt x="123444" y="246888"/>
                </a:lnTo>
                <a:lnTo>
                  <a:pt x="123444" y="185166"/>
                </a:lnTo>
                <a:lnTo>
                  <a:pt x="536448" y="185166"/>
                </a:lnTo>
                <a:lnTo>
                  <a:pt x="536448" y="61722"/>
                </a:lnTo>
                <a:lnTo>
                  <a:pt x="123444" y="61722"/>
                </a:lnTo>
                <a:lnTo>
                  <a:pt x="12344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270247" y="3762755"/>
            <a:ext cx="536575" cy="238125"/>
          </a:xfrm>
          <a:custGeom>
            <a:avLst/>
            <a:gdLst/>
            <a:ahLst/>
            <a:cxnLst/>
            <a:rect l="l" t="t" r="r" b="b"/>
            <a:pathLst>
              <a:path w="536575" h="238125">
                <a:moveTo>
                  <a:pt x="118872" y="0"/>
                </a:moveTo>
                <a:lnTo>
                  <a:pt x="0" y="118872"/>
                </a:lnTo>
                <a:lnTo>
                  <a:pt x="118872" y="237744"/>
                </a:lnTo>
                <a:lnTo>
                  <a:pt x="118872" y="178308"/>
                </a:lnTo>
                <a:lnTo>
                  <a:pt x="536448" y="178308"/>
                </a:lnTo>
                <a:lnTo>
                  <a:pt x="536448" y="59436"/>
                </a:lnTo>
                <a:lnTo>
                  <a:pt x="118872" y="59436"/>
                </a:lnTo>
                <a:lnTo>
                  <a:pt x="118872" y="0"/>
                </a:lnTo>
                <a:close/>
              </a:path>
            </a:pathLst>
          </a:custGeom>
          <a:solidFill>
            <a:srgbClr val="FF0000">
              <a:alpha val="18038"/>
            </a:srgbClr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Julien</dc:creator>
  <dc:title>Présentation PowerPoint</dc:title>
  <dcterms:created xsi:type="dcterms:W3CDTF">2019-05-23T14:52:30Z</dcterms:created>
  <dcterms:modified xsi:type="dcterms:W3CDTF">2019-05-23T14:52:30Z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2019-05-23T00:00:00Z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2019-05-23T00:00:00Z</vt:filetime>
  </property>
</Properties>
</file>